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handoutMasterIdLst>
    <p:handoutMasterId r:id="rId89"/>
  </p:handoutMasterIdLst>
  <p:sldIdLst>
    <p:sldId id="258" r:id="rId2"/>
    <p:sldId id="314" r:id="rId3"/>
    <p:sldId id="315" r:id="rId4"/>
    <p:sldId id="316" r:id="rId5"/>
    <p:sldId id="317" r:id="rId6"/>
    <p:sldId id="318" r:id="rId7"/>
    <p:sldId id="319" r:id="rId8"/>
    <p:sldId id="320" r:id="rId9"/>
    <p:sldId id="321" r:id="rId10"/>
    <p:sldId id="322" r:id="rId11"/>
    <p:sldId id="325" r:id="rId12"/>
    <p:sldId id="323" r:id="rId13"/>
    <p:sldId id="398" r:id="rId14"/>
    <p:sldId id="324" r:id="rId15"/>
    <p:sldId id="326" r:id="rId16"/>
    <p:sldId id="327" r:id="rId17"/>
    <p:sldId id="328" r:id="rId18"/>
    <p:sldId id="329" r:id="rId19"/>
    <p:sldId id="330" r:id="rId20"/>
    <p:sldId id="331" r:id="rId21"/>
    <p:sldId id="332" r:id="rId22"/>
    <p:sldId id="333" r:id="rId23"/>
    <p:sldId id="334" r:id="rId24"/>
    <p:sldId id="335" r:id="rId25"/>
    <p:sldId id="336" r:id="rId26"/>
    <p:sldId id="337" r:id="rId27"/>
    <p:sldId id="338" r:id="rId28"/>
    <p:sldId id="339" r:id="rId29"/>
    <p:sldId id="340" r:id="rId30"/>
    <p:sldId id="341" r:id="rId31"/>
    <p:sldId id="342" r:id="rId32"/>
    <p:sldId id="343" r:id="rId33"/>
    <p:sldId id="344" r:id="rId34"/>
    <p:sldId id="345" r:id="rId35"/>
    <p:sldId id="346" r:id="rId36"/>
    <p:sldId id="347" r:id="rId37"/>
    <p:sldId id="349" r:id="rId38"/>
    <p:sldId id="348" r:id="rId39"/>
    <p:sldId id="350" r:id="rId40"/>
    <p:sldId id="351" r:id="rId41"/>
    <p:sldId id="352" r:id="rId42"/>
    <p:sldId id="353" r:id="rId43"/>
    <p:sldId id="354" r:id="rId44"/>
    <p:sldId id="355" r:id="rId45"/>
    <p:sldId id="356" r:id="rId46"/>
    <p:sldId id="357" r:id="rId47"/>
    <p:sldId id="358" r:id="rId48"/>
    <p:sldId id="359" r:id="rId49"/>
    <p:sldId id="360" r:id="rId50"/>
    <p:sldId id="361" r:id="rId51"/>
    <p:sldId id="362" r:id="rId52"/>
    <p:sldId id="363" r:id="rId53"/>
    <p:sldId id="364" r:id="rId54"/>
    <p:sldId id="365" r:id="rId55"/>
    <p:sldId id="366" r:id="rId56"/>
    <p:sldId id="367" r:id="rId57"/>
    <p:sldId id="368" r:id="rId58"/>
    <p:sldId id="369" r:id="rId59"/>
    <p:sldId id="370" r:id="rId60"/>
    <p:sldId id="371" r:id="rId61"/>
    <p:sldId id="372" r:id="rId62"/>
    <p:sldId id="373" r:id="rId63"/>
    <p:sldId id="374" r:id="rId64"/>
    <p:sldId id="375" r:id="rId65"/>
    <p:sldId id="376" r:id="rId66"/>
    <p:sldId id="377" r:id="rId67"/>
    <p:sldId id="378" r:id="rId68"/>
    <p:sldId id="379" r:id="rId69"/>
    <p:sldId id="380" r:id="rId70"/>
    <p:sldId id="381" r:id="rId71"/>
    <p:sldId id="382" r:id="rId72"/>
    <p:sldId id="383" r:id="rId73"/>
    <p:sldId id="384" r:id="rId74"/>
    <p:sldId id="399" r:id="rId75"/>
    <p:sldId id="385" r:id="rId76"/>
    <p:sldId id="386" r:id="rId77"/>
    <p:sldId id="387" r:id="rId78"/>
    <p:sldId id="388" r:id="rId79"/>
    <p:sldId id="389" r:id="rId80"/>
    <p:sldId id="390" r:id="rId81"/>
    <p:sldId id="391" r:id="rId82"/>
    <p:sldId id="392" r:id="rId83"/>
    <p:sldId id="393" r:id="rId84"/>
    <p:sldId id="394" r:id="rId85"/>
    <p:sldId id="395" r:id="rId86"/>
    <p:sldId id="396" r:id="rId87"/>
    <p:sldId id="397" r:id="rId88"/>
  </p:sldIdLst>
  <p:sldSz cx="9144000" cy="6858000" type="screen4x3"/>
  <p:notesSz cx="6858000" cy="9144000"/>
  <p:embeddedFontLst>
    <p:embeddedFont>
      <p:font typeface="나눔손글씨 펜" panose="020B0600000101010101" charset="-127"/>
      <p:regular r:id="rId90"/>
    </p:embeddedFont>
    <p:embeddedFont>
      <p:font typeface="Cambria Math" panose="02040503050406030204" pitchFamily="18" charset="0"/>
      <p:regular r:id="rId91"/>
    </p:embeddedFont>
    <p:embeddedFont>
      <p:font typeface="HY견고딕" panose="02030600000101010101" pitchFamily="18" charset="-127"/>
      <p:regular r:id="rId92"/>
    </p:embeddedFont>
    <p:embeddedFont>
      <p:font typeface="맑은 고딕" panose="020B0503020000020004" pitchFamily="50" charset="-127"/>
      <p:regular r:id="rId93"/>
      <p:bold r:id="rId9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1C1"/>
    <a:srgbClr val="BC0606"/>
    <a:srgbClr val="FB5357"/>
    <a:srgbClr val="ED193A"/>
    <a:srgbClr val="FC888B"/>
    <a:srgbClr val="F90F15"/>
    <a:srgbClr val="FFE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82" d="100"/>
          <a:sy n="82" d="100"/>
        </p:scale>
        <p:origin x="1459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1.fntdata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font" Target="fonts/font2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4.fntdata"/><Relationship Id="rId9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BBE25-1181-4C43-B3E8-9A672AB42AD3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30T06:25:53.57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1,'99'34,"145"30,-126-36,535 130,-613-151,1-2,-1-1,1-3,56-4,-8 1,-25 1,12 0,142 16,-143-8,-1-2,88-7,-43 0,-82-1,1-1,-1-2,-1-1,62-21,28-6,-117 32,1-1,-1 0,0 0,0-1,0 0,0-1,13-8,-9 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30T06:54:02.64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040.80273"/>
      <inkml:brushProperty name="anchorY" value="-1184.62793"/>
      <inkml:brushProperty name="scaleFactor" value="0.5"/>
    </inkml:brush>
  </inkml:definitions>
  <inkml:trace contextRef="#ctx0" brushRef="#br0">0 0 24575,'0'0'0,"18"5"0,53 6 0,34 5 0,34-1 0,14-3 0,19-2 0,9-4 0,-6-2 0,-3-3 0,-21 0 0,-21-2 0,-8 1 0,-16-1 0,-21 0 0,-8 1 0,-17 0 0,4 0 0,5 0 0,10-1 0,24 1 0,22 1 0,33-7 0,36 1 0,23 0 0,11 1 0,-14 0-1760,-24 2 2263,-35 1-755,-40 1 252,-29 0 0,-26 0 0,-18 0 0,-12 0 0,-6 1 0,-4 4 1761,6 0-2264,5 6 754,7-2-251,0 0 0,-1-3 0,-2-2 0,-3-1 0,3-2 0,-2 5 0,-1-1 0,-2 0 0,-2 4 0,0 0 0,3-2 0,6 3 0,-1-1 0,5-2 0,-3-2 0,-2-1 0,-2-2 0,-4-2 0,-1 0 0,-3 5 0,1 0 0,-2 0 0,0-1 0,-4-1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30T06:54:05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24575,'25'140'0,"4"44"0,11 87 0,145 1149-4531,-125 26 6626,-59-1397-1241,2 0 0,18 83 0,3 44-980,-19-84 126,-9 124 0,2-203 0,-1 0 0,0-1 0,-1 0 0,0 0 0,-10 18 0,-3 12 0,13-35 0,1 0 0,-1 0 0,-1-1 0,1 1 0,-1-1 0,0 0 0,-11 9 0,-20 28 0,13-4 0,3 1 0,-17 44 0,-23 48 0,29-68-1365,25-44-5461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30T06:54:08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24575,'188'695'-1155,"-31"-17"-4741,98 940 6981,-229-1110 1781,-28-1 711,0-165-4054,2-333 341,0 0-1,-1-1 1,0 1-1,0-1 1,-1 1-1,0-1 1,0 1-1,-1-1 0,-6 12 1,-1-3-6690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30T06:26:51.6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6496 45,'-37'1,"-38"7,12-1,-987 43,714-39,-356 13,509-21,-252-27,339 15,-654-43,387 20,241 16,-128 1,-612 16,843 0,0 1,1 1,-1 1,-21 7,18-5,1-1,-36 5,-298-7,189-5,145 2,1 1,0 1,0 1,1 1,-1 0,1 1,-1 2,-29 13,40-16,0-1,0 0,0 0,0-1,-1 0,-18 1,-60-4,40-1,30 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30T06:41:54.1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1,'30'2,"-1"1,1 2,-1 1,33 11,11 2,27 6,-22-5,93 11,-37-14,-43-4,93 0,865-13,-460-1,-273-21,17 0,-196 21,99 3,-156 8,20 1,62 0,41 1,-143-13,-15 0,1 2,77 12,-81-6,-18-3,0 0,-1 2,24 9,-35-11,1 0,0-1,0-1,0 0,20 1,71-5,-41 0,1457 2,-1480-4,-26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30T06:45:11.5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1,'1350'0,"-1312"2,55 9,-54-5,51 2,-39-8,-29-1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30T06:53:05.1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1,'3'79,"14"93,-4-60,42 736,-58-437,3-389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30T06:53:07.6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0 215,'970'-16,"677"-91,-256 59,-356 50,-531-3,-478-1,0 0,40-11,2 1,74 0,225 8,-192 7,-23-5,143 4,-254 3,0 1,52 15,-58-12,0-1,0-2,62 3,-63-9,-25-1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30T06:53:09.2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1,'11'176,"0"1,-11-147,2 0,8 48,-5-41,-1 1,-2 42,-2-42,1 0,9 46,-4-34,-1 0,-3 1,-5 53,1-7,4 7,-5 117,-11-136,9-65,5-17,-1 0,1-1,-1 1,0-1,0 1,0-1,-1 0,1 1,-1-1,-2 3,-6 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30T06:53:10.5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7366 1,'-25'1,"0"1,-30 6,14-1,-1648 183,716-163,688-17,176-1,-64 8,-454 48,451-60,-112 10,27 24,137-17,-200 8,17-20,-85-1,129 12,78-1,100-15,-344 12,-80-17,489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30T06:53:59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24575,'47'22'0,"-1"1"0,47 32 0,-54-31 0,75 50 0,115 98 0,91 106 0,-282-242 0,-1 2 0,-2 2 0,-1 1 0,-3 1 0,-1 2 0,-2 1 0,32 72 0,-30-52 0,65 153 0,-78-169 0,104 334 0,-110-324 0,-9-41 0,2-1 0,0 1 0,0-1 0,11 23 0,65 159 0,-24-85 0,53 125 0,-97-208 0,21 36 0,-17-37 0,14 37 0,95 248 0,-116-289 0,10 37 0,-13-38 0,18 45 0,-16-51-1365,-2-2-5461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5517232"/>
            <a:ext cx="9144000" cy="1368152"/>
          </a:xfrm>
          <a:prstGeom prst="rect">
            <a:avLst/>
          </a:prstGeom>
          <a:solidFill>
            <a:srgbClr val="FC8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251520" y="5709740"/>
            <a:ext cx="8229600" cy="1031628"/>
          </a:xfrm>
        </p:spPr>
        <p:txBody>
          <a:bodyPr/>
          <a:lstStyle>
            <a:lvl1pPr algn="l">
              <a:defRPr sz="4400" b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 userDrawn="1"/>
        </p:nvGrpSpPr>
        <p:grpSpPr>
          <a:xfrm>
            <a:off x="5371176" y="1963501"/>
            <a:ext cx="3772823" cy="3553731"/>
            <a:chOff x="5371176" y="1963501"/>
            <a:chExt cx="3772823" cy="3553731"/>
          </a:xfrm>
        </p:grpSpPr>
        <p:pic>
          <p:nvPicPr>
            <p:cNvPr id="12" name="Picture 3"/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49" r="8333" b="19249"/>
            <a:stretch/>
          </p:blipFill>
          <p:spPr bwMode="auto">
            <a:xfrm>
              <a:off x="5371176" y="1963501"/>
              <a:ext cx="3772823" cy="3553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직사각형 12"/>
            <p:cNvSpPr/>
            <p:nvPr userDrawn="1"/>
          </p:nvSpPr>
          <p:spPr>
            <a:xfrm>
              <a:off x="7596336" y="1963501"/>
              <a:ext cx="1080120" cy="993616"/>
            </a:xfrm>
            <a:prstGeom prst="rect">
              <a:avLst/>
            </a:prstGeom>
            <a:noFill/>
            <a:ln w="57150">
              <a:gradFill flip="none" rotWithShape="1">
                <a:gsLst>
                  <a:gs pos="0">
                    <a:srgbClr val="F90F15"/>
                  </a:gs>
                  <a:gs pos="55000">
                    <a:srgbClr val="FC888B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 userDrawn="1"/>
          </p:nvSpPr>
          <p:spPr>
            <a:xfrm>
              <a:off x="5402746" y="4819650"/>
              <a:ext cx="648072" cy="572616"/>
            </a:xfrm>
            <a:prstGeom prst="rect">
              <a:avLst/>
            </a:prstGeom>
            <a:noFill/>
            <a:ln w="57150">
              <a:gradFill flip="none" rotWithShape="1">
                <a:gsLst>
                  <a:gs pos="0">
                    <a:srgbClr val="F90F15"/>
                  </a:gs>
                  <a:gs pos="55000">
                    <a:srgbClr val="FC888B"/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Picture 3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" r="12584" b="78836"/>
          <a:stretch/>
        </p:blipFill>
        <p:spPr bwMode="auto">
          <a:xfrm>
            <a:off x="210394" y="3941603"/>
            <a:ext cx="3929558" cy="1404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 userDrawn="1"/>
        </p:nvSpPr>
        <p:spPr>
          <a:xfrm>
            <a:off x="3275856" y="5013176"/>
            <a:ext cx="822970" cy="26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518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1199976" y="2348880"/>
            <a:ext cx="5100216" cy="1031628"/>
          </a:xfrm>
        </p:spPr>
        <p:txBody>
          <a:bodyPr/>
          <a:lstStyle>
            <a:lvl1pPr algn="l">
              <a:defRPr sz="4400" b="0">
                <a:solidFill>
                  <a:schemeClr val="accent5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0" y="6237312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24801" r="19532" b="9887"/>
          <a:stretch/>
        </p:blipFill>
        <p:spPr bwMode="auto">
          <a:xfrm>
            <a:off x="6643598" y="3822400"/>
            <a:ext cx="2500401" cy="303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6410941" y="3284984"/>
            <a:ext cx="465315" cy="496808"/>
          </a:xfrm>
          <a:prstGeom prst="rect">
            <a:avLst/>
          </a:prstGeom>
          <a:noFill/>
          <a:ln w="57150">
            <a:solidFill>
              <a:srgbClr val="ED19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7219875" y="1939423"/>
            <a:ext cx="303684" cy="303023"/>
          </a:xfrm>
          <a:prstGeom prst="rect">
            <a:avLst/>
          </a:prstGeom>
          <a:noFill/>
          <a:ln w="5715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912341" y="2203146"/>
            <a:ext cx="5747891" cy="1328780"/>
          </a:xfrm>
          <a:prstGeom prst="rect">
            <a:avLst/>
          </a:prstGeom>
          <a:noFill/>
          <a:ln w="12700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 userDrawn="1"/>
        </p:nvGrpSpPr>
        <p:grpSpPr>
          <a:xfrm>
            <a:off x="912341" y="1610891"/>
            <a:ext cx="4725559" cy="447607"/>
            <a:chOff x="1587302" y="1206947"/>
            <a:chExt cx="7737226" cy="565869"/>
          </a:xfrm>
        </p:grpSpPr>
        <p:pic>
          <p:nvPicPr>
            <p:cNvPr id="16" name="Picture 3"/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" t="7712" r="12584" b="83763"/>
            <a:stretch/>
          </p:blipFill>
          <p:spPr bwMode="auto">
            <a:xfrm>
              <a:off x="5394970" y="1206947"/>
              <a:ext cx="3929558" cy="565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" r="15164" b="92157"/>
            <a:stretch/>
          </p:blipFill>
          <p:spPr bwMode="auto">
            <a:xfrm>
              <a:off x="1587302" y="1231989"/>
              <a:ext cx="3813373" cy="520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직사각형 16"/>
          <p:cNvSpPr/>
          <p:nvPr userDrawn="1"/>
        </p:nvSpPr>
        <p:spPr>
          <a:xfrm>
            <a:off x="6848475" y="1609725"/>
            <a:ext cx="511902" cy="468119"/>
          </a:xfrm>
          <a:prstGeom prst="rect">
            <a:avLst/>
          </a:prstGeom>
          <a:noFill/>
          <a:ln w="5715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895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620688"/>
            <a:ext cx="7344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각 절에서 다루는 내용</a:t>
            </a:r>
            <a:endParaRPr kumimoji="0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Tahoma" pitchFamily="34" charset="0"/>
            </a:endParaRP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1412776"/>
            <a:ext cx="7776864" cy="468052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542925" indent="-276225"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>
                <a:latin typeface="나눔손글씨 펜" pitchFamily="66" charset="-127"/>
                <a:ea typeface="나눔손글씨 펜" pitchFamily="66" charset="-127"/>
              </a:defRPr>
            </a:lvl2pPr>
          </a:lstStyle>
          <a:p>
            <a:pPr lvl="0"/>
            <a:r>
              <a:rPr lang="ko-KR" altLang="en-US" dirty="0"/>
              <a:t>마스터 텍스트 스타일을 편집합니다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 둘째 수준</a:t>
            </a:r>
          </a:p>
        </p:txBody>
      </p:sp>
    </p:spTree>
    <p:extLst>
      <p:ext uri="{BB962C8B-B14F-4D97-AF65-F5344CB8AC3E}">
        <p14:creationId xmlns:p14="http://schemas.microsoft.com/office/powerpoint/2010/main" val="140426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8473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7920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800" b="1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1"/>
          </p:nvPr>
        </p:nvSpPr>
        <p:spPr>
          <a:xfrm>
            <a:off x="827584" y="908720"/>
            <a:ext cx="79928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600" b="0">
                <a:latin typeface="+mj-ea"/>
                <a:ea typeface="+mj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512388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2024-09-30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4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77" r:id="rId3"/>
    <p:sldLayoutId id="2147483679" r:id="rId4"/>
    <p:sldLayoutId id="2147483682" r:id="rId5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customXml" Target="../ink/ink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customXml" Target="../ink/ink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image" Target="../media/image48.png"/><Relationship Id="rId18" Type="http://schemas.openxmlformats.org/officeDocument/2006/relationships/customXml" Target="../ink/ink12.xml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12" Type="http://schemas.openxmlformats.org/officeDocument/2006/relationships/customXml" Target="../ink/ink9.xml"/><Relationship Id="rId17" Type="http://schemas.openxmlformats.org/officeDocument/2006/relationships/image" Target="../media/image50.png"/><Relationship Id="rId2" Type="http://schemas.openxmlformats.org/officeDocument/2006/relationships/image" Target="../media/image42.png"/><Relationship Id="rId16" Type="http://schemas.openxmlformats.org/officeDocument/2006/relationships/customXml" Target="../ink/ink11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6.xml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5" Type="http://schemas.openxmlformats.org/officeDocument/2006/relationships/image" Target="../media/image49.png"/><Relationship Id="rId10" Type="http://schemas.openxmlformats.org/officeDocument/2006/relationships/customXml" Target="../ink/ink8.xml"/><Relationship Id="rId19" Type="http://schemas.openxmlformats.org/officeDocument/2006/relationships/image" Target="../media/image51.png"/><Relationship Id="rId4" Type="http://schemas.openxmlformats.org/officeDocument/2006/relationships/customXml" Target="../ink/ink5.xml"/><Relationship Id="rId9" Type="http://schemas.openxmlformats.org/officeDocument/2006/relationships/image" Target="../media/image46.png"/><Relationship Id="rId14" Type="http://schemas.openxmlformats.org/officeDocument/2006/relationships/customXml" Target="../ink/ink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://keras.io./losses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1988840"/>
            <a:ext cx="8784976" cy="1368152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sz="3200" dirty="0" err="1"/>
              <a:t>딥러닝과</a:t>
            </a:r>
            <a:r>
              <a:rPr lang="en-US" altLang="ko-KR" sz="3200" dirty="0"/>
              <a:t> </a:t>
            </a:r>
            <a:r>
              <a:rPr lang="ko-KR" altLang="en-US" sz="3200" dirty="0" err="1"/>
              <a:t>텐서플로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22355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텐서플로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개념 익히기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이 절이 다루는 내용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텐서플로의</a:t>
            </a:r>
            <a:r>
              <a:rPr lang="ko-KR" altLang="en-US" dirty="0"/>
              <a:t> 호환성 확인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텐서</a:t>
            </a:r>
            <a:r>
              <a:rPr lang="ko-KR" altLang="en-US" dirty="0"/>
              <a:t> 이해하기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56381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텐서플로와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넘파이의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호환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텐서플로의</a:t>
            </a:r>
            <a:r>
              <a:rPr lang="ko-KR" altLang="en-US" dirty="0"/>
              <a:t> 동작을 확인하는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5-1]</a:t>
            </a:r>
          </a:p>
          <a:p>
            <a:pPr lvl="1"/>
            <a:r>
              <a:rPr lang="en-US" altLang="ko-KR" dirty="0"/>
              <a:t>03</a:t>
            </a:r>
            <a:r>
              <a:rPr lang="ko-KR" altLang="en-US" dirty="0"/>
              <a:t>행은 버전 확인</a:t>
            </a:r>
            <a:endParaRPr lang="en-US" altLang="ko-KR" dirty="0"/>
          </a:p>
          <a:p>
            <a:pPr lvl="1"/>
            <a:r>
              <a:rPr lang="en-US" altLang="ko-KR" dirty="0"/>
              <a:t>04</a:t>
            </a:r>
            <a:r>
              <a:rPr lang="ko-KR" altLang="en-US" dirty="0"/>
              <a:t>행은 </a:t>
            </a:r>
            <a:r>
              <a:rPr lang="en-US" altLang="ko-KR" dirty="0" err="1"/>
              <a:t>tf</a:t>
            </a:r>
            <a:r>
              <a:rPr lang="ko-KR" altLang="en-US" dirty="0"/>
              <a:t>가 제공하는 </a:t>
            </a:r>
            <a:r>
              <a:rPr lang="en-US" altLang="ko-KR" dirty="0"/>
              <a:t>random </a:t>
            </a:r>
            <a:r>
              <a:rPr lang="ko-KR" altLang="en-US" dirty="0"/>
              <a:t>클래스의 </a:t>
            </a:r>
            <a:r>
              <a:rPr lang="en-US" altLang="ko-KR" dirty="0"/>
              <a:t>uniform </a:t>
            </a:r>
            <a:r>
              <a:rPr lang="ko-KR" altLang="en-US" dirty="0"/>
              <a:t>함수로 </a:t>
            </a:r>
            <a:r>
              <a:rPr lang="ko-KR" altLang="en-US" dirty="0" err="1"/>
              <a:t>난수</a:t>
            </a:r>
            <a:r>
              <a:rPr lang="ko-KR" altLang="en-US" dirty="0"/>
              <a:t> 생성</a:t>
            </a:r>
            <a:endParaRPr lang="en-US" altLang="ko-KR" dirty="0"/>
          </a:p>
          <a:p>
            <a:pPr lvl="2"/>
            <a:r>
              <a:rPr lang="en-US" altLang="ko-KR" dirty="0"/>
              <a:t>[0,1] </a:t>
            </a:r>
            <a:r>
              <a:rPr lang="ko-KR" altLang="en-US" dirty="0"/>
              <a:t>사이의</a:t>
            </a:r>
            <a:r>
              <a:rPr lang="en-US" altLang="ko-KR" dirty="0"/>
              <a:t> </a:t>
            </a:r>
            <a:r>
              <a:rPr lang="ko-KR" altLang="en-US" dirty="0" err="1"/>
              <a:t>난수를</a:t>
            </a:r>
            <a:r>
              <a:rPr lang="ko-KR" altLang="en-US" dirty="0"/>
              <a:t> </a:t>
            </a:r>
            <a:r>
              <a:rPr lang="en-US" altLang="ko-KR" dirty="0"/>
              <a:t>2*3 </a:t>
            </a:r>
            <a:r>
              <a:rPr lang="ko-KR" altLang="en-US" dirty="0"/>
              <a:t>행렬에 생성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492896"/>
            <a:ext cx="7135514" cy="421449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2F6FB0D6-2FEE-662B-AE22-C995609F1D0A}"/>
                  </a:ext>
                </a:extLst>
              </p14:cNvPr>
              <p14:cNvContentPartPr/>
              <p14:nvPr/>
            </p14:nvContentPartPr>
            <p14:xfrm>
              <a:off x="663000" y="1142760"/>
              <a:ext cx="979920" cy="11592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2F6FB0D6-2FEE-662B-AE22-C995609F1D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000" y="1035120"/>
                <a:ext cx="108756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67990D04-26D8-EB28-4A52-3216AABB114D}"/>
                  </a:ext>
                </a:extLst>
              </p14:cNvPr>
              <p14:cNvContentPartPr/>
              <p14:nvPr/>
            </p14:nvContentPartPr>
            <p14:xfrm>
              <a:off x="1318920" y="3809280"/>
              <a:ext cx="2338560" cy="5400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67990D04-26D8-EB28-4A52-3216AABB114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5280" y="3701640"/>
                <a:ext cx="2446200" cy="26964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58C4E2C-00E0-AFB0-7C5B-B90C2CE4A36B}"/>
              </a:ext>
            </a:extLst>
          </p:cNvPr>
          <p:cNvSpPr txBox="1"/>
          <p:nvPr/>
        </p:nvSpPr>
        <p:spPr>
          <a:xfrm>
            <a:off x="3728232" y="3693266"/>
            <a:ext cx="1851879" cy="34002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25000" lnSpcReduction="20000"/>
          </a:bodyPr>
          <a:lstStyle/>
          <a:p>
            <a:r>
              <a:rPr lang="ko-KR" altLang="en-US" sz="3600" b="1" dirty="0">
                <a:solidFill>
                  <a:srgbClr val="0070C0"/>
                </a:solidFill>
              </a:rPr>
              <a:t>정규분포를 따르는 난수 </a:t>
            </a:r>
            <a:r>
              <a:rPr lang="en-US" altLang="ko-KR" sz="3600" b="1" dirty="0">
                <a:solidFill>
                  <a:srgbClr val="0070C0"/>
                </a:solidFill>
              </a:rPr>
              <a:t>set </a:t>
            </a:r>
            <a:endParaRPr lang="ko-KR" altLang="en-US" sz="3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020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텐서플로와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넘파이의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호환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/>
              <a:t>텐서플로와</a:t>
            </a:r>
            <a:r>
              <a:rPr lang="ko-KR" altLang="en-US" dirty="0"/>
              <a:t> </a:t>
            </a:r>
            <a:r>
              <a:rPr lang="ko-KR" altLang="en-US" dirty="0" err="1"/>
              <a:t>넘파이의</a:t>
            </a:r>
            <a:r>
              <a:rPr lang="ko-KR" altLang="en-US" dirty="0"/>
              <a:t> 호환을 확인하는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5-2]</a:t>
            </a:r>
          </a:p>
          <a:p>
            <a:pPr lvl="1"/>
            <a:r>
              <a:rPr lang="en-US" altLang="ko-KR" dirty="0"/>
              <a:t>03</a:t>
            </a:r>
            <a:r>
              <a:rPr lang="ko-KR" altLang="en-US" dirty="0"/>
              <a:t>행과 </a:t>
            </a:r>
            <a:r>
              <a:rPr lang="en-US" altLang="ko-KR" dirty="0"/>
              <a:t>04</a:t>
            </a:r>
            <a:r>
              <a:rPr lang="ko-KR" altLang="en-US" dirty="0"/>
              <a:t>행은 각각 </a:t>
            </a:r>
            <a:r>
              <a:rPr lang="ko-KR" altLang="en-US" dirty="0" err="1"/>
              <a:t>텐서플로와</a:t>
            </a:r>
            <a:r>
              <a:rPr lang="ko-KR" altLang="en-US" dirty="0"/>
              <a:t> </a:t>
            </a:r>
            <a:r>
              <a:rPr lang="ko-KR" altLang="en-US" dirty="0" err="1"/>
              <a:t>넘파이로</a:t>
            </a:r>
            <a:r>
              <a:rPr lang="ko-KR" altLang="en-US" dirty="0"/>
              <a:t> </a:t>
            </a:r>
            <a:r>
              <a:rPr lang="en-US" altLang="ko-KR" dirty="0"/>
              <a:t>2*3 </a:t>
            </a:r>
            <a:r>
              <a:rPr lang="ko-KR" altLang="en-US" dirty="0" err="1"/>
              <a:t>난수</a:t>
            </a:r>
            <a:r>
              <a:rPr lang="ko-KR" altLang="en-US" dirty="0"/>
              <a:t> 행렬 생성</a:t>
            </a:r>
            <a:endParaRPr lang="en-US" altLang="ko-KR" dirty="0"/>
          </a:p>
          <a:p>
            <a:pPr lvl="1"/>
            <a:r>
              <a:rPr lang="en-US" altLang="ko-KR" dirty="0"/>
              <a:t>07</a:t>
            </a:r>
            <a:r>
              <a:rPr lang="ko-KR" altLang="en-US" dirty="0"/>
              <a:t>행은 </a:t>
            </a:r>
            <a:r>
              <a:rPr lang="ko-KR" altLang="en-US" dirty="0" err="1"/>
              <a:t>텐서플로와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배열을 덧셈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132856"/>
            <a:ext cx="792480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83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텐서플로와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넘파이의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호환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1509712"/>
            <a:ext cx="79438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45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텐서플로와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넘파이의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호환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484784"/>
            <a:ext cx="7829664" cy="378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18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텐서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이해하기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딥러닝에서</a:t>
            </a:r>
            <a:r>
              <a:rPr lang="ko-KR" altLang="en-US" dirty="0"/>
              <a:t> </a:t>
            </a:r>
            <a:r>
              <a:rPr lang="ko-KR" altLang="en-US" dirty="0" err="1"/>
              <a:t>텐서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다차원 배열을 </a:t>
            </a:r>
            <a:r>
              <a:rPr lang="ko-KR" altLang="en-US" dirty="0" err="1"/>
              <a:t>텐서라</a:t>
            </a:r>
            <a:r>
              <a:rPr lang="ko-KR" altLang="en-US" dirty="0"/>
              <a:t> 부름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데이터를 </a:t>
            </a:r>
            <a:r>
              <a:rPr lang="ko-KR" altLang="en-US" dirty="0" err="1"/>
              <a:t>텐서로</a:t>
            </a:r>
            <a:r>
              <a:rPr lang="ko-KR" altLang="en-US" dirty="0"/>
              <a:t> 표현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신경망의 가중치</a:t>
            </a:r>
            <a:r>
              <a:rPr lang="en-US" altLang="ko-KR" dirty="0"/>
              <a:t>(</a:t>
            </a:r>
            <a:r>
              <a:rPr lang="ko-KR" altLang="en-US" dirty="0"/>
              <a:t>매개변수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ko-KR" altLang="en-US" dirty="0" err="1"/>
              <a:t>텐서로</a:t>
            </a:r>
            <a:r>
              <a:rPr lang="ko-KR" altLang="en-US" dirty="0"/>
              <a:t> 표현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넘파이는</a:t>
            </a:r>
            <a:r>
              <a:rPr lang="ko-KR" altLang="en-US" dirty="0"/>
              <a:t> </a:t>
            </a:r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r>
              <a:rPr lang="en-US" altLang="ko-KR" dirty="0"/>
              <a:t>, </a:t>
            </a:r>
            <a:r>
              <a:rPr lang="ko-KR" altLang="en-US" dirty="0" err="1"/>
              <a:t>텐서플로는</a:t>
            </a:r>
            <a:r>
              <a:rPr lang="ko-KR" altLang="en-US" dirty="0"/>
              <a:t> </a:t>
            </a:r>
            <a:r>
              <a:rPr lang="en-US" altLang="ko-KR" dirty="0"/>
              <a:t>Tensor </a:t>
            </a:r>
            <a:r>
              <a:rPr lang="ko-KR" altLang="en-US" dirty="0"/>
              <a:t>클래스로 표현</a:t>
            </a:r>
            <a:r>
              <a:rPr lang="en-US" altLang="ko-KR" dirty="0"/>
              <a:t>. </a:t>
            </a:r>
            <a:r>
              <a:rPr lang="ko-KR" altLang="en-US" dirty="0"/>
              <a:t>둘은 호환됨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7" y="4221088"/>
            <a:ext cx="79343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89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텐서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이해하기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0~4</a:t>
            </a:r>
            <a:r>
              <a:rPr lang="ko-KR" altLang="en-US" dirty="0"/>
              <a:t>차원 구조의 </a:t>
            </a:r>
            <a:r>
              <a:rPr lang="ko-KR" altLang="en-US" dirty="0" err="1"/>
              <a:t>텐서의</a:t>
            </a:r>
            <a:r>
              <a:rPr lang="ko-KR" altLang="en-US" dirty="0"/>
              <a:t> 예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차원</a:t>
            </a:r>
            <a:r>
              <a:rPr lang="en-US" altLang="ko-KR" dirty="0"/>
              <a:t>: iris </a:t>
            </a:r>
            <a:r>
              <a:rPr lang="ko-KR" altLang="en-US" dirty="0"/>
              <a:t>샘플 하나</a:t>
            </a:r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차원</a:t>
            </a:r>
            <a:r>
              <a:rPr lang="en-US" altLang="ko-KR" dirty="0"/>
              <a:t>: iris </a:t>
            </a:r>
            <a:r>
              <a:rPr lang="ko-KR" altLang="en-US" dirty="0"/>
              <a:t>샘플 여러 개</a:t>
            </a:r>
            <a:r>
              <a:rPr lang="en-US" altLang="ko-KR" dirty="0"/>
              <a:t>, </a:t>
            </a:r>
            <a:r>
              <a:rPr lang="ko-KR" altLang="en-US" dirty="0"/>
              <a:t>명암 영상 한 장</a:t>
            </a:r>
            <a:endParaRPr lang="en-US" altLang="ko-KR" dirty="0"/>
          </a:p>
          <a:p>
            <a:pPr lvl="1"/>
            <a:r>
              <a:rPr lang="en-US" altLang="ko-KR" dirty="0"/>
              <a:t>3</a:t>
            </a:r>
            <a:r>
              <a:rPr lang="ko-KR" altLang="en-US" dirty="0"/>
              <a:t>차원</a:t>
            </a:r>
            <a:r>
              <a:rPr lang="en-US" altLang="ko-KR" dirty="0"/>
              <a:t>: </a:t>
            </a:r>
            <a:r>
              <a:rPr lang="ko-KR" altLang="en-US" dirty="0"/>
              <a:t>명암 영상 여러 장</a:t>
            </a:r>
            <a:r>
              <a:rPr lang="en-US" altLang="ko-KR" dirty="0"/>
              <a:t>, </a:t>
            </a:r>
            <a:r>
              <a:rPr lang="ko-KR" altLang="en-US" dirty="0"/>
              <a:t>컬러 영상 한 장</a:t>
            </a:r>
            <a:endParaRPr lang="en-US" altLang="ko-KR" dirty="0"/>
          </a:p>
          <a:p>
            <a:pPr lvl="1"/>
            <a:r>
              <a:rPr lang="en-US" altLang="ko-KR" dirty="0"/>
              <a:t>4</a:t>
            </a:r>
            <a:r>
              <a:rPr lang="ko-KR" altLang="en-US" dirty="0"/>
              <a:t>차원</a:t>
            </a:r>
            <a:r>
              <a:rPr lang="en-US" altLang="ko-KR" dirty="0"/>
              <a:t>: </a:t>
            </a:r>
            <a:r>
              <a:rPr lang="ko-KR" altLang="en-US" dirty="0"/>
              <a:t>컬러 영상 여러 장</a:t>
            </a:r>
            <a:r>
              <a:rPr lang="en-US" altLang="ko-KR" dirty="0"/>
              <a:t>, </a:t>
            </a:r>
            <a:r>
              <a:rPr lang="ko-KR" altLang="en-US" dirty="0"/>
              <a:t>컬러 동영상 하나</a:t>
            </a:r>
            <a:endParaRPr lang="en-US" altLang="ko-KR" dirty="0"/>
          </a:p>
          <a:p>
            <a:pPr lvl="1"/>
            <a:r>
              <a:rPr lang="en-US" altLang="ko-KR" dirty="0"/>
              <a:t>5</a:t>
            </a:r>
            <a:r>
              <a:rPr lang="ko-KR" altLang="en-US" dirty="0"/>
              <a:t>차원</a:t>
            </a:r>
            <a:r>
              <a:rPr lang="en-US" altLang="ko-KR" dirty="0"/>
              <a:t>: </a:t>
            </a:r>
            <a:r>
              <a:rPr lang="ko-KR" altLang="en-US" dirty="0"/>
              <a:t>컬러 동영상 여러 개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996952"/>
            <a:ext cx="6516216" cy="340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05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99" y="1621574"/>
            <a:ext cx="5300122" cy="508379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텐서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이해하기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/>
              <a:t>텐서플로가</a:t>
            </a:r>
            <a:r>
              <a:rPr lang="ko-KR" altLang="en-US" dirty="0"/>
              <a:t> 제공하는 </a:t>
            </a:r>
            <a:r>
              <a:rPr lang="ko-KR" altLang="en-US" dirty="0" err="1"/>
              <a:t>데이터셋의</a:t>
            </a:r>
            <a:r>
              <a:rPr lang="ko-KR" altLang="en-US" dirty="0"/>
              <a:t> </a:t>
            </a:r>
            <a:r>
              <a:rPr lang="ko-KR" altLang="en-US" dirty="0" err="1"/>
              <a:t>텐서</a:t>
            </a:r>
            <a:r>
              <a:rPr lang="ko-KR" altLang="en-US" dirty="0"/>
              <a:t> 구조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5-3]</a:t>
            </a:r>
            <a:r>
              <a:rPr lang="ko-KR" altLang="en-US" dirty="0"/>
              <a:t>은 </a:t>
            </a:r>
            <a:r>
              <a:rPr lang="en-US" altLang="ko-KR" dirty="0"/>
              <a:t>MNIST, cifar10, Boston housing, Reuters </a:t>
            </a:r>
            <a:r>
              <a:rPr lang="ko-KR" altLang="en-US" dirty="0" err="1"/>
              <a:t>데이터셋의</a:t>
            </a:r>
            <a:r>
              <a:rPr lang="ko-KR" altLang="en-US" dirty="0"/>
              <a:t> </a:t>
            </a:r>
            <a:r>
              <a:rPr lang="ko-KR" altLang="en-US" dirty="0" err="1"/>
              <a:t>텐서</a:t>
            </a:r>
            <a:r>
              <a:rPr lang="ko-KR" altLang="en-US" dirty="0"/>
              <a:t> 구조 확인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3957691" y="2204864"/>
            <a:ext cx="3096344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600" dirty="0">
                <a:solidFill>
                  <a:srgbClr val="0000FF"/>
                </a:solidFill>
              </a:rPr>
              <a:t>레이블</a:t>
            </a:r>
            <a:r>
              <a:rPr lang="en-US" altLang="ko-KR" sz="1600" dirty="0">
                <a:solidFill>
                  <a:srgbClr val="0000FF"/>
                </a:solidFill>
              </a:rPr>
              <a:t> </a:t>
            </a:r>
            <a:r>
              <a:rPr lang="ko-KR" altLang="en-US" sz="1600" dirty="0">
                <a:solidFill>
                  <a:srgbClr val="0000FF"/>
                </a:solidFill>
              </a:rPr>
              <a:t>정보를 </a:t>
            </a:r>
            <a:r>
              <a:rPr lang="ko-KR" altLang="en-US" sz="1600" dirty="0" err="1">
                <a:solidFill>
                  <a:srgbClr val="0000FF"/>
                </a:solidFill>
              </a:rPr>
              <a:t>원핫</a:t>
            </a:r>
            <a:r>
              <a:rPr lang="ko-KR" altLang="en-US" sz="1600" dirty="0">
                <a:solidFill>
                  <a:srgbClr val="0000FF"/>
                </a:solidFill>
              </a:rPr>
              <a:t> 코드로 변환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3835498" y="2564904"/>
            <a:ext cx="692746" cy="38266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3851920" y="2564904"/>
            <a:ext cx="676324" cy="129614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212641" y="5879906"/>
            <a:ext cx="495535" cy="144016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877985" y="4143050"/>
            <a:ext cx="2088232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[5,0,4,…]</a:t>
            </a:r>
            <a:r>
              <a:rPr lang="ko-KR" altLang="en-US" sz="1400" dirty="0">
                <a:solidFill>
                  <a:srgbClr val="0000FF"/>
                </a:solidFill>
              </a:rPr>
              <a:t>처럼 표현</a:t>
            </a:r>
          </a:p>
        </p:txBody>
      </p:sp>
      <p:cxnSp>
        <p:nvCxnSpPr>
          <p:cNvPr id="14" name="직선 화살표 연결선 13"/>
          <p:cNvCxnSpPr>
            <a:endCxn id="12" idx="3"/>
          </p:cNvCxnSpPr>
          <p:nvPr/>
        </p:nvCxnSpPr>
        <p:spPr>
          <a:xfrm flipH="1">
            <a:off x="2708176" y="4439746"/>
            <a:ext cx="2168762" cy="1512168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548663" y="6054830"/>
            <a:ext cx="599905" cy="146203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876938" y="4809761"/>
            <a:ext cx="2088232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[[6],[9],[9],…]</a:t>
            </a:r>
            <a:r>
              <a:rPr lang="ko-KR" altLang="en-US" sz="1400" dirty="0">
                <a:solidFill>
                  <a:srgbClr val="0000FF"/>
                </a:solidFill>
              </a:rPr>
              <a:t>처럼 표현</a:t>
            </a:r>
          </a:p>
        </p:txBody>
      </p:sp>
      <p:cxnSp>
        <p:nvCxnSpPr>
          <p:cNvPr id="19" name="직선 화살표 연결선 18"/>
          <p:cNvCxnSpPr>
            <a:endCxn id="17" idx="3"/>
          </p:cNvCxnSpPr>
          <p:nvPr/>
        </p:nvCxnSpPr>
        <p:spPr>
          <a:xfrm flipH="1">
            <a:off x="3148568" y="5036571"/>
            <a:ext cx="1728370" cy="109136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856533" y="6223218"/>
            <a:ext cx="527347" cy="157936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771800" y="6356634"/>
            <a:ext cx="3052707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13</a:t>
            </a:r>
            <a:r>
              <a:rPr lang="ko-KR" altLang="en-US" sz="1400" dirty="0">
                <a:solidFill>
                  <a:srgbClr val="0000FF"/>
                </a:solidFill>
              </a:rPr>
              <a:t>개 특징으로 표현되는 </a:t>
            </a:r>
            <a:r>
              <a:rPr lang="en-US" altLang="ko-KR" sz="1400" dirty="0">
                <a:solidFill>
                  <a:srgbClr val="0000FF"/>
                </a:solidFill>
              </a:rPr>
              <a:t>404</a:t>
            </a:r>
            <a:r>
              <a:rPr lang="ko-KR" altLang="en-US" sz="1400" dirty="0">
                <a:solidFill>
                  <a:srgbClr val="0000FF"/>
                </a:solidFill>
              </a:rPr>
              <a:t>개 샘플</a:t>
            </a:r>
          </a:p>
        </p:txBody>
      </p:sp>
      <p:cxnSp>
        <p:nvCxnSpPr>
          <p:cNvPr id="25" name="직선 화살표 연결선 24"/>
          <p:cNvCxnSpPr>
            <a:endCxn id="23" idx="3"/>
          </p:cNvCxnSpPr>
          <p:nvPr/>
        </p:nvCxnSpPr>
        <p:spPr>
          <a:xfrm flipH="1" flipV="1">
            <a:off x="2383880" y="6302186"/>
            <a:ext cx="464735" cy="22842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3790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734294"/>
            <a:ext cx="7626731" cy="446874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텐서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이해하기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텐서플로가</a:t>
            </a:r>
            <a:r>
              <a:rPr lang="ko-KR" altLang="en-US" dirty="0"/>
              <a:t> 제공하는 </a:t>
            </a:r>
            <a:r>
              <a:rPr lang="ko-KR" altLang="en-US" dirty="0" err="1"/>
              <a:t>데이터셋의</a:t>
            </a:r>
            <a:r>
              <a:rPr lang="ko-KR" altLang="en-US" dirty="0"/>
              <a:t> </a:t>
            </a:r>
            <a:r>
              <a:rPr lang="ko-KR" altLang="en-US" dirty="0" err="1"/>
              <a:t>텐서</a:t>
            </a:r>
            <a:r>
              <a:rPr lang="ko-KR" altLang="en-US" dirty="0"/>
              <a:t> 구조</a:t>
            </a:r>
            <a:endParaRPr lang="en-US" altLang="ko-KR" dirty="0"/>
          </a:p>
        </p:txBody>
      </p:sp>
      <p:sp>
        <p:nvSpPr>
          <p:cNvPr id="10" name="TextBox 9"/>
          <p:cNvSpPr txBox="1"/>
          <p:nvPr/>
        </p:nvSpPr>
        <p:spPr>
          <a:xfrm>
            <a:off x="1619672" y="1684516"/>
            <a:ext cx="3096344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</a:rPr>
              <a:t>60000*28*28</a:t>
            </a:r>
            <a:r>
              <a:rPr lang="ko-KR" altLang="en-US" sz="1600" dirty="0">
                <a:solidFill>
                  <a:srgbClr val="0000FF"/>
                </a:solidFill>
              </a:rPr>
              <a:t>의 </a:t>
            </a:r>
            <a:r>
              <a:rPr lang="en-US" altLang="ko-KR" sz="1600" dirty="0">
                <a:solidFill>
                  <a:srgbClr val="0000FF"/>
                </a:solidFill>
              </a:rPr>
              <a:t>3</a:t>
            </a:r>
            <a:r>
              <a:rPr lang="ko-KR" altLang="en-US" sz="1600" dirty="0">
                <a:solidFill>
                  <a:srgbClr val="0000FF"/>
                </a:solidFill>
              </a:rPr>
              <a:t>차원 구조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2411760" y="2044556"/>
            <a:ext cx="432048" cy="102440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940152" y="6072792"/>
            <a:ext cx="3096344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</a:rPr>
              <a:t>50000*32*32*3</a:t>
            </a:r>
            <a:r>
              <a:rPr lang="ko-KR" altLang="en-US" sz="1600" dirty="0">
                <a:solidFill>
                  <a:srgbClr val="0000FF"/>
                </a:solidFill>
              </a:rPr>
              <a:t>의 </a:t>
            </a:r>
            <a:r>
              <a:rPr lang="en-US" altLang="ko-KR" sz="1600" dirty="0">
                <a:solidFill>
                  <a:srgbClr val="0000FF"/>
                </a:solidFill>
              </a:rPr>
              <a:t>4</a:t>
            </a:r>
            <a:r>
              <a:rPr lang="ko-KR" altLang="en-US" sz="1600" dirty="0">
                <a:solidFill>
                  <a:srgbClr val="0000FF"/>
                </a:solidFill>
              </a:rPr>
              <a:t>차원 구조</a:t>
            </a:r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6804248" y="4725144"/>
            <a:ext cx="684076" cy="130106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477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텐서플로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프로그래밍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sklearn</a:t>
            </a:r>
            <a:r>
              <a:rPr lang="en-US" altLang="ko-KR" dirty="0"/>
              <a:t> </a:t>
            </a:r>
            <a:r>
              <a:rPr lang="ko-KR" altLang="en-US" dirty="0"/>
              <a:t>라이브러리로는 </a:t>
            </a:r>
            <a:r>
              <a:rPr lang="ko-KR" altLang="en-US" dirty="0" err="1"/>
              <a:t>딥러닝</a:t>
            </a:r>
            <a:r>
              <a:rPr lang="ko-KR" altLang="en-US" dirty="0"/>
              <a:t> 구현이 어려워</a:t>
            </a:r>
            <a:r>
              <a:rPr lang="en-US" altLang="ko-KR" dirty="0"/>
              <a:t> </a:t>
            </a:r>
            <a:r>
              <a:rPr lang="ko-KR" altLang="en-US" dirty="0" err="1"/>
              <a:t>텐서플로로</a:t>
            </a:r>
            <a:r>
              <a:rPr lang="ko-KR" altLang="en-US" dirty="0"/>
              <a:t> 갈아탐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63862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Preview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/>
              <a:t>딥러닝</a:t>
            </a:r>
            <a:endParaRPr lang="en-US" altLang="ko-KR" dirty="0"/>
          </a:p>
          <a:p>
            <a:pPr lvl="1"/>
            <a:r>
              <a:rPr lang="ko-KR" altLang="en-US" dirty="0"/>
              <a:t>신경망에 층을 많이 두어</a:t>
            </a:r>
            <a:r>
              <a:rPr lang="en-US" altLang="ko-KR" dirty="0"/>
              <a:t>(</a:t>
            </a:r>
            <a:r>
              <a:rPr lang="ko-KR" altLang="en-US" dirty="0"/>
              <a:t>깊게 만들어</a:t>
            </a:r>
            <a:r>
              <a:rPr lang="en-US" altLang="ko-KR" dirty="0"/>
              <a:t>) </a:t>
            </a:r>
            <a:r>
              <a:rPr lang="ko-KR" altLang="en-US" dirty="0"/>
              <a:t>성능을 높이는 기술</a:t>
            </a:r>
            <a:endParaRPr lang="en-US" altLang="ko-KR" dirty="0"/>
          </a:p>
          <a:p>
            <a:pPr lvl="1"/>
            <a:r>
              <a:rPr lang="ko-KR" altLang="en-US" dirty="0"/>
              <a:t>현재 영상 인식</a:t>
            </a:r>
            <a:r>
              <a:rPr lang="en-US" altLang="ko-KR" dirty="0"/>
              <a:t>, </a:t>
            </a:r>
            <a:r>
              <a:rPr lang="ko-KR" altLang="en-US" dirty="0"/>
              <a:t>음성 인식</a:t>
            </a:r>
            <a:r>
              <a:rPr lang="en-US" altLang="ko-KR" dirty="0"/>
              <a:t>, </a:t>
            </a:r>
            <a:r>
              <a:rPr lang="ko-KR" altLang="en-US" dirty="0"/>
              <a:t>언어 번역 등의 최첨단 인공지능 제품을 </a:t>
            </a:r>
            <a:r>
              <a:rPr lang="ko-KR" altLang="en-US" dirty="0" err="1"/>
              <a:t>딥러닝으로</a:t>
            </a:r>
            <a:r>
              <a:rPr lang="ko-KR" altLang="en-US" dirty="0"/>
              <a:t> 제작함</a:t>
            </a:r>
            <a:endParaRPr lang="en-US" altLang="ko-KR" dirty="0"/>
          </a:p>
          <a:p>
            <a:pPr lvl="1"/>
            <a:r>
              <a:rPr lang="ko-KR" altLang="en-US" dirty="0" err="1"/>
              <a:t>딥러닝을</a:t>
            </a:r>
            <a:r>
              <a:rPr lang="ko-KR" altLang="en-US" dirty="0"/>
              <a:t> 다룬 장</a:t>
            </a:r>
            <a:endParaRPr lang="en-US" altLang="ko-KR" dirty="0"/>
          </a:p>
          <a:p>
            <a:pPr lvl="2"/>
            <a:r>
              <a:rPr lang="en-US" altLang="ko-KR" dirty="0"/>
              <a:t>5</a:t>
            </a:r>
            <a:r>
              <a:rPr lang="ko-KR" altLang="en-US" dirty="0"/>
              <a:t>장</a:t>
            </a:r>
            <a:r>
              <a:rPr lang="en-US" altLang="ko-KR" dirty="0"/>
              <a:t>.</a:t>
            </a:r>
            <a:r>
              <a:rPr lang="ko-KR" altLang="en-US" dirty="0"/>
              <a:t> 깊은 다층 </a:t>
            </a:r>
            <a:r>
              <a:rPr lang="ko-KR" altLang="en-US" dirty="0" err="1"/>
              <a:t>퍼셉트론</a:t>
            </a:r>
            <a:endParaRPr lang="en-US" altLang="ko-KR" dirty="0"/>
          </a:p>
          <a:p>
            <a:pPr lvl="2"/>
            <a:r>
              <a:rPr lang="en-US" altLang="ko-KR" dirty="0"/>
              <a:t>6</a:t>
            </a:r>
            <a:r>
              <a:rPr lang="ko-KR" altLang="en-US" dirty="0"/>
              <a:t>장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컨볼루션</a:t>
            </a:r>
            <a:r>
              <a:rPr lang="ko-KR" altLang="en-US" dirty="0"/>
              <a:t> 신경망</a:t>
            </a:r>
            <a:endParaRPr lang="en-US" altLang="ko-KR" dirty="0"/>
          </a:p>
          <a:p>
            <a:pPr lvl="2"/>
            <a:r>
              <a:rPr lang="en-US" altLang="ko-KR" dirty="0"/>
              <a:t>8</a:t>
            </a:r>
            <a:r>
              <a:rPr lang="ko-KR" altLang="en-US" dirty="0"/>
              <a:t>장</a:t>
            </a:r>
            <a:r>
              <a:rPr lang="en-US" altLang="ko-KR" dirty="0"/>
              <a:t>.</a:t>
            </a:r>
            <a:r>
              <a:rPr lang="ko-KR" altLang="en-US" dirty="0"/>
              <a:t> 순환 신경망</a:t>
            </a:r>
            <a:endParaRPr lang="en-US" altLang="ko-KR" dirty="0"/>
          </a:p>
          <a:p>
            <a:pPr lvl="2"/>
            <a:r>
              <a:rPr lang="en-US" altLang="ko-KR" dirty="0"/>
              <a:t>9</a:t>
            </a:r>
            <a:r>
              <a:rPr lang="ko-KR" altLang="en-US" dirty="0"/>
              <a:t>장</a:t>
            </a:r>
            <a:r>
              <a:rPr lang="en-US" altLang="ko-KR" dirty="0"/>
              <a:t>.</a:t>
            </a:r>
            <a:r>
              <a:rPr lang="ko-KR" altLang="en-US" dirty="0"/>
              <a:t> 강화 학습</a:t>
            </a:r>
            <a:endParaRPr lang="en-US" altLang="ko-KR" dirty="0"/>
          </a:p>
          <a:p>
            <a:pPr lvl="2"/>
            <a:r>
              <a:rPr lang="en-US" altLang="ko-KR" dirty="0"/>
              <a:t>10</a:t>
            </a:r>
            <a:r>
              <a:rPr lang="ko-KR" altLang="en-US" dirty="0"/>
              <a:t>장</a:t>
            </a:r>
            <a:r>
              <a:rPr lang="en-US" altLang="ko-KR" dirty="0"/>
              <a:t>.</a:t>
            </a:r>
            <a:r>
              <a:rPr lang="ko-KR" altLang="en-US" dirty="0"/>
              <a:t> 생성 모델</a:t>
            </a:r>
            <a:endParaRPr lang="en-US" altLang="ko-KR" dirty="0"/>
          </a:p>
          <a:p>
            <a:pPr lvl="2"/>
            <a:r>
              <a:rPr lang="en-US" altLang="ko-KR" dirty="0"/>
              <a:t>12</a:t>
            </a:r>
            <a:r>
              <a:rPr lang="ko-KR" altLang="en-US" dirty="0"/>
              <a:t>장</a:t>
            </a:r>
            <a:r>
              <a:rPr lang="en-US" altLang="ko-KR" dirty="0"/>
              <a:t>.</a:t>
            </a:r>
            <a:r>
              <a:rPr lang="ko-KR" altLang="en-US" dirty="0"/>
              <a:t> 설명 가능 인공지능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 err="1"/>
              <a:t>딥러닝</a:t>
            </a:r>
            <a:r>
              <a:rPr lang="ko-KR" altLang="en-US" dirty="0"/>
              <a:t> 프로그래밍에 사용되는 패키지</a:t>
            </a:r>
            <a:endParaRPr lang="en-US" altLang="ko-KR" dirty="0"/>
          </a:p>
          <a:p>
            <a:pPr lvl="1"/>
            <a:r>
              <a:rPr lang="ko-KR" altLang="en-US" dirty="0" err="1"/>
              <a:t>텐서플로와</a:t>
            </a:r>
            <a:r>
              <a:rPr lang="ko-KR" altLang="en-US" dirty="0"/>
              <a:t> </a:t>
            </a:r>
            <a:r>
              <a:rPr lang="ko-KR" altLang="en-US" dirty="0" err="1"/>
              <a:t>파이토치</a:t>
            </a:r>
            <a:r>
              <a:rPr lang="en-US" altLang="ko-KR" dirty="0"/>
              <a:t>(</a:t>
            </a:r>
            <a:r>
              <a:rPr lang="ko-KR" altLang="en-US" dirty="0"/>
              <a:t>이 책은 </a:t>
            </a:r>
            <a:r>
              <a:rPr lang="ko-KR" altLang="en-US" dirty="0" err="1"/>
              <a:t>텐서플로를</a:t>
            </a:r>
            <a:r>
              <a:rPr lang="ko-KR" altLang="en-US" dirty="0"/>
              <a:t> 사용하여 프로그래밍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5010125"/>
            <a:ext cx="5165498" cy="158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714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5.3.1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sklearn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 표현력 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</a:t>
            </a:r>
            <a:r>
              <a:rPr lang="en-US" altLang="ko-KR" dirty="0"/>
              <a:t> 4-3]</a:t>
            </a:r>
            <a:r>
              <a:rPr lang="ko-KR" altLang="en-US" dirty="0"/>
              <a:t>의 골격과 표현력의 한계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딥러닝은</a:t>
            </a:r>
            <a:r>
              <a:rPr lang="ko-KR" altLang="en-US" dirty="0"/>
              <a:t> </a:t>
            </a:r>
            <a:r>
              <a:rPr lang="en-US" altLang="ko-KR" dirty="0" err="1"/>
              <a:t>sklearn</a:t>
            </a:r>
            <a:r>
              <a:rPr lang="ko-KR" altLang="en-US" dirty="0"/>
              <a:t>의 ②행으로 표현 불가능</a:t>
            </a:r>
            <a:r>
              <a:rPr lang="en-US" altLang="ko-KR" dirty="0"/>
              <a:t>(</a:t>
            </a:r>
            <a:r>
              <a:rPr lang="ko-KR" altLang="en-US" dirty="0" err="1"/>
              <a:t>딥러닝은</a:t>
            </a:r>
            <a:r>
              <a:rPr lang="ko-KR" altLang="en-US" dirty="0"/>
              <a:t> 서로 다른 기능의 층을 쌓는 방식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텐서플로나</a:t>
            </a:r>
            <a:r>
              <a:rPr lang="ko-KR" altLang="en-US" dirty="0"/>
              <a:t> </a:t>
            </a:r>
            <a:r>
              <a:rPr lang="ko-KR" altLang="en-US" dirty="0" err="1"/>
              <a:t>파이토치는</a:t>
            </a:r>
            <a:r>
              <a:rPr lang="ko-KR" altLang="en-US" dirty="0"/>
              <a:t> </a:t>
            </a:r>
            <a:r>
              <a:rPr lang="ko-KR" altLang="en-US" dirty="0" err="1"/>
              <a:t>딥러닝의</a:t>
            </a:r>
            <a:r>
              <a:rPr lang="ko-KR" altLang="en-US" dirty="0"/>
              <a:t> 복잡도를 지원할 수 있게 완전히 새로 설계함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628800"/>
            <a:ext cx="7591425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72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5.3.2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텐서플로로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학습된 </a:t>
            </a:r>
            <a:r>
              <a:rPr lang="ko-KR" altLang="en-US" dirty="0" err="1"/>
              <a:t>퍼셉트론의</a:t>
            </a:r>
            <a:r>
              <a:rPr lang="ko-KR" altLang="en-US" dirty="0"/>
              <a:t> 동작을 확인하는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5-4]</a:t>
            </a:r>
          </a:p>
          <a:p>
            <a:pPr lvl="1"/>
            <a:r>
              <a:rPr lang="en-US" altLang="ko-KR" dirty="0"/>
              <a:t>08~09</a:t>
            </a:r>
            <a:r>
              <a:rPr lang="ko-KR" altLang="en-US" dirty="0"/>
              <a:t>행의 </a:t>
            </a:r>
            <a:r>
              <a:rPr lang="en-US" altLang="ko-KR" dirty="0"/>
              <a:t>Variable </a:t>
            </a:r>
            <a:r>
              <a:rPr lang="ko-KR" altLang="en-US" dirty="0"/>
              <a:t>함수는 </a:t>
            </a:r>
            <a:r>
              <a:rPr lang="ko-KR" altLang="en-US" dirty="0" err="1"/>
              <a:t>그레이디언트를</a:t>
            </a:r>
            <a:r>
              <a:rPr lang="ko-KR" altLang="en-US" dirty="0"/>
              <a:t> 구하고 가중치를 갱신하는 연산을 지원</a:t>
            </a:r>
            <a:r>
              <a:rPr lang="en-US" altLang="ko-KR" dirty="0"/>
              <a:t> </a:t>
            </a:r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687903"/>
            <a:ext cx="5920903" cy="489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28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5.3.2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텐서플로로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퍼셉트론을</a:t>
            </a:r>
            <a:r>
              <a:rPr lang="ko-KR" altLang="en-US" dirty="0"/>
              <a:t> 학습하는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5-5]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7" y="1556792"/>
            <a:ext cx="7124147" cy="26715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97" y="4200976"/>
            <a:ext cx="7124147" cy="232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312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19" y="980728"/>
            <a:ext cx="6393582" cy="570800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5.3.2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텐서플로로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프로그래밍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07184" y="4365104"/>
            <a:ext cx="1944216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학습 과정을 모니터링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07183" y="5373216"/>
            <a:ext cx="2681241" cy="50405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학습을 마친 모델로 예측 수행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en-US" altLang="ko-KR" sz="1400" dirty="0">
                <a:solidFill>
                  <a:srgbClr val="0000FF"/>
                </a:solidFill>
              </a:rPr>
              <a:t>(</a:t>
            </a:r>
            <a:r>
              <a:rPr lang="ko-KR" altLang="en-US" sz="1400" dirty="0">
                <a:solidFill>
                  <a:srgbClr val="0000FF"/>
                </a:solidFill>
              </a:rPr>
              <a:t>네 개 샘플 모두 옳게 분류</a:t>
            </a:r>
            <a:r>
              <a:rPr lang="en-US" altLang="ko-KR" sz="1400" dirty="0">
                <a:solidFill>
                  <a:srgbClr val="0000FF"/>
                </a:solidFill>
              </a:rPr>
              <a:t>)</a:t>
            </a:r>
            <a:endParaRPr lang="ko-KR" altLang="en-US" sz="1400" dirty="0">
              <a:solidFill>
                <a:srgbClr val="0000FF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4499993" y="4509120"/>
            <a:ext cx="1207190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4499993" y="5661248"/>
            <a:ext cx="1207190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117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5.3.3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케라스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5-5]</a:t>
            </a:r>
            <a:r>
              <a:rPr lang="ko-KR" altLang="en-US" dirty="0"/>
              <a:t>의 문제점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신경망의 동작을 직접 코딩해야 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케라스는</a:t>
            </a:r>
            <a:r>
              <a:rPr lang="ko-KR" altLang="en-US" dirty="0"/>
              <a:t> 이런 부담을 덜기 위해 탄생</a:t>
            </a:r>
            <a:endParaRPr lang="en-US" altLang="ko-KR" dirty="0"/>
          </a:p>
          <a:p>
            <a:r>
              <a:rPr lang="ko-KR" altLang="en-US" dirty="0"/>
              <a:t>프로그래밍의 추상화</a:t>
            </a:r>
            <a:endParaRPr lang="en-US" altLang="ko-KR" dirty="0"/>
          </a:p>
          <a:p>
            <a:pPr lvl="1"/>
            <a:r>
              <a:rPr lang="ko-KR" altLang="en-US" dirty="0"/>
              <a:t>컴퓨터 프로그래밍은 추상화를 높이는 방향으로 발전해 옴</a:t>
            </a:r>
            <a:r>
              <a:rPr lang="en-US" altLang="ko-KR" dirty="0"/>
              <a:t>(</a:t>
            </a:r>
            <a:r>
              <a:rPr lang="ko-KR" altLang="en-US" dirty="0"/>
              <a:t>디테일을 숨김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텐서플로</a:t>
            </a:r>
            <a:r>
              <a:rPr lang="ko-KR" altLang="en-US" dirty="0"/>
              <a:t> 자체가 아주 높은 추상화 수준이지만 추가로 </a:t>
            </a:r>
            <a:r>
              <a:rPr lang="ko-KR" altLang="en-US" dirty="0" err="1"/>
              <a:t>추상화할</a:t>
            </a:r>
            <a:r>
              <a:rPr lang="ko-KR" altLang="en-US" dirty="0"/>
              <a:t> 여지 있음</a:t>
            </a:r>
            <a:endParaRPr lang="en-US" altLang="ko-KR" dirty="0"/>
          </a:p>
          <a:p>
            <a:pPr lvl="1"/>
            <a:r>
              <a:rPr lang="ko-KR" altLang="en-US" dirty="0" err="1"/>
              <a:t>케라스는</a:t>
            </a:r>
            <a:r>
              <a:rPr lang="ko-KR" altLang="en-US" dirty="0"/>
              <a:t> 이 여지를 활용한 라이브러리</a:t>
            </a:r>
            <a:endParaRPr lang="en-US" altLang="ko-KR" dirty="0"/>
          </a:p>
          <a:p>
            <a:pPr lvl="2"/>
            <a:r>
              <a:rPr lang="en-US" altLang="ko-KR" dirty="0" err="1"/>
              <a:t>model.add</a:t>
            </a:r>
            <a:r>
              <a:rPr lang="en-US" altLang="ko-KR" dirty="0"/>
              <a:t>(Dense(</a:t>
            </a:r>
            <a:r>
              <a:rPr lang="ko-KR" altLang="en-US" dirty="0"/>
              <a:t>노드 개수</a:t>
            </a:r>
            <a:r>
              <a:rPr lang="en-US" altLang="ko-KR" dirty="0"/>
              <a:t>, </a:t>
            </a:r>
            <a:r>
              <a:rPr lang="ko-KR" altLang="en-US" dirty="0"/>
              <a:t>활성 함수</a:t>
            </a:r>
            <a:r>
              <a:rPr lang="en-US" altLang="ko-KR" dirty="0"/>
              <a:t>,…)) </a:t>
            </a:r>
            <a:r>
              <a:rPr lang="ko-KR" altLang="en-US" dirty="0"/>
              <a:t>방식의</a:t>
            </a:r>
            <a:r>
              <a:rPr lang="en-US" altLang="ko-KR" dirty="0"/>
              <a:t> </a:t>
            </a:r>
            <a:r>
              <a:rPr lang="ko-KR" altLang="en-US" dirty="0"/>
              <a:t>코딩</a:t>
            </a:r>
            <a:endParaRPr lang="en-US" altLang="ko-KR" dirty="0"/>
          </a:p>
          <a:p>
            <a:pPr lvl="1"/>
            <a:r>
              <a:rPr lang="en-US" altLang="ko-KR" dirty="0"/>
              <a:t>keras.io </a:t>
            </a:r>
            <a:r>
              <a:rPr lang="ko-KR" altLang="en-US" dirty="0"/>
              <a:t>공식 사이트에 있는 </a:t>
            </a:r>
            <a:r>
              <a:rPr lang="ko-KR" altLang="en-US" dirty="0" err="1"/>
              <a:t>케라스의</a:t>
            </a:r>
            <a:r>
              <a:rPr lang="ko-KR" altLang="en-US" dirty="0"/>
              <a:t> 철학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4653136"/>
            <a:ext cx="73437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780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4528204"/>
            <a:ext cx="7972425" cy="16573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5.3.3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케라스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케라스로</a:t>
            </a:r>
            <a:r>
              <a:rPr lang="ko-KR" altLang="en-US" dirty="0"/>
              <a:t> </a:t>
            </a:r>
            <a:r>
              <a:rPr lang="ko-KR" altLang="en-US" dirty="0" err="1"/>
              <a:t>퍼셉트론</a:t>
            </a:r>
            <a:r>
              <a:rPr lang="ko-KR" altLang="en-US" dirty="0"/>
              <a:t> 프로그래밍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5-6]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01~03</a:t>
            </a:r>
            <a:r>
              <a:rPr lang="ko-KR" altLang="en-US" dirty="0"/>
              <a:t>행의 </a:t>
            </a:r>
            <a:r>
              <a:rPr lang="en-US" altLang="ko-KR" dirty="0" err="1"/>
              <a:t>tensorflow.keras</a:t>
            </a:r>
            <a:r>
              <a:rPr lang="en-US" altLang="ko-KR" dirty="0"/>
              <a:t>: </a:t>
            </a:r>
            <a:r>
              <a:rPr lang="en-US" altLang="ko-KR" dirty="0" err="1"/>
              <a:t>tensorflow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하위 클래스로 </a:t>
            </a:r>
            <a:r>
              <a:rPr lang="en-US" altLang="ko-KR" dirty="0" err="1"/>
              <a:t>keras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ko-KR" altLang="en-US" dirty="0"/>
              <a:t> 버전 </a:t>
            </a:r>
            <a:r>
              <a:rPr lang="en-US" altLang="ko-KR" dirty="0"/>
              <a:t>2</a:t>
            </a:r>
            <a:r>
              <a:rPr lang="ko-KR" altLang="en-US" dirty="0"/>
              <a:t>부터 </a:t>
            </a:r>
            <a:r>
              <a:rPr lang="ko-KR" altLang="en-US" dirty="0" err="1"/>
              <a:t>케라스가</a:t>
            </a:r>
            <a:r>
              <a:rPr lang="ko-KR" altLang="en-US" dirty="0"/>
              <a:t> </a:t>
            </a:r>
            <a:r>
              <a:rPr lang="ko-KR" altLang="en-US" dirty="0" err="1"/>
              <a:t>텐서플로에</a:t>
            </a:r>
            <a:r>
              <a:rPr lang="ko-KR" altLang="en-US" dirty="0"/>
              <a:t> 편입됨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keras</a:t>
            </a:r>
            <a:r>
              <a:rPr lang="en-US" altLang="ko-KR" dirty="0"/>
              <a:t> </a:t>
            </a:r>
            <a:r>
              <a:rPr lang="ko-KR" altLang="en-US" dirty="0"/>
              <a:t>클래스의 중요한 세 가지 하위 클래스</a:t>
            </a: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5491160" y="4218156"/>
            <a:ext cx="3257304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Sequential</a:t>
            </a:r>
            <a:r>
              <a:rPr lang="ko-KR" altLang="en-US" sz="1400" dirty="0">
                <a:solidFill>
                  <a:srgbClr val="0000FF"/>
                </a:solidFill>
              </a:rPr>
              <a:t>은 층을 한 줄로 쌓는데 사용</a:t>
            </a:r>
          </a:p>
        </p:txBody>
      </p:sp>
      <p:cxnSp>
        <p:nvCxnSpPr>
          <p:cNvPr id="8" name="직선 화살표 연결선 7"/>
          <p:cNvCxnSpPr>
            <a:stCxn id="7" idx="1"/>
          </p:cNvCxnSpPr>
          <p:nvPr/>
        </p:nvCxnSpPr>
        <p:spPr>
          <a:xfrm flipH="1">
            <a:off x="4987104" y="4398176"/>
            <a:ext cx="504056" cy="73012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68144" y="5328454"/>
            <a:ext cx="1296144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완전 연결 층</a:t>
            </a:r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5076056" y="5485820"/>
            <a:ext cx="792088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958049" y="6059290"/>
            <a:ext cx="1566279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SGD </a:t>
            </a:r>
            <a:r>
              <a:rPr lang="ko-KR" altLang="en-US" sz="1400" dirty="0" err="1">
                <a:solidFill>
                  <a:srgbClr val="0000FF"/>
                </a:solidFill>
              </a:rPr>
              <a:t>옵티마이저</a:t>
            </a:r>
            <a:endParaRPr lang="ko-KR" altLang="en-US" sz="1400" dirty="0">
              <a:solidFill>
                <a:srgbClr val="0000FF"/>
              </a:solidFill>
            </a:endParaRPr>
          </a:p>
        </p:txBody>
      </p:sp>
      <p:cxnSp>
        <p:nvCxnSpPr>
          <p:cNvPr id="17" name="직선 화살표 연결선 16"/>
          <p:cNvCxnSpPr>
            <a:stCxn id="16" idx="1"/>
          </p:cNvCxnSpPr>
          <p:nvPr/>
        </p:nvCxnSpPr>
        <p:spPr>
          <a:xfrm flipH="1" flipV="1">
            <a:off x="5148065" y="5877272"/>
            <a:ext cx="809984" cy="362038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660232" y="2078267"/>
            <a:ext cx="1224136" cy="56545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자주 등장하니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>
                <a:solidFill>
                  <a:srgbClr val="0000FF"/>
                </a:solidFill>
              </a:rPr>
              <a:t> 꼭 기억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71" y="2841590"/>
            <a:ext cx="6076950" cy="1219200"/>
          </a:xfrm>
          <a:prstGeom prst="rect">
            <a:avLst/>
          </a:prstGeom>
          <a:ln w="12700">
            <a:solidFill>
              <a:srgbClr val="0000FF"/>
            </a:solidFill>
          </a:ln>
        </p:spPr>
      </p:pic>
      <p:cxnSp>
        <p:nvCxnSpPr>
          <p:cNvPr id="15" name="직선 화살표 연결선 14"/>
          <p:cNvCxnSpPr/>
          <p:nvPr/>
        </p:nvCxnSpPr>
        <p:spPr>
          <a:xfrm flipH="1">
            <a:off x="6084168" y="2260504"/>
            <a:ext cx="576064" cy="56523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501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5.3.3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케라스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전형적인 절차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데이터 구축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신경망 구조 설계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학습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예측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966400"/>
            <a:ext cx="7483227" cy="46556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2708920"/>
            <a:ext cx="2808312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Sequential </a:t>
            </a:r>
            <a:r>
              <a:rPr lang="ko-KR" altLang="en-US" sz="1400" dirty="0">
                <a:solidFill>
                  <a:srgbClr val="0000FF"/>
                </a:solidFill>
              </a:rPr>
              <a:t>클래스로 객체를 생성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3347864" y="2866286"/>
            <a:ext cx="648072" cy="85074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95936" y="3111639"/>
            <a:ext cx="3312368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add </a:t>
            </a:r>
            <a:r>
              <a:rPr lang="ko-KR" altLang="en-US" sz="1400" dirty="0">
                <a:solidFill>
                  <a:srgbClr val="0000FF"/>
                </a:solidFill>
              </a:rPr>
              <a:t>함수로 </a:t>
            </a:r>
            <a:r>
              <a:rPr lang="en-US" altLang="ko-KR" sz="1400" dirty="0">
                <a:solidFill>
                  <a:srgbClr val="0000FF"/>
                </a:solidFill>
              </a:rPr>
              <a:t>Dense (</a:t>
            </a:r>
            <a:r>
              <a:rPr lang="ko-KR" altLang="en-US" sz="1400" dirty="0" err="1">
                <a:solidFill>
                  <a:srgbClr val="0000FF"/>
                </a:solidFill>
              </a:rPr>
              <a:t>완전연결</a:t>
            </a:r>
            <a:r>
              <a:rPr lang="en-US" altLang="ko-KR" sz="1400" dirty="0">
                <a:solidFill>
                  <a:srgbClr val="0000FF"/>
                </a:solidFill>
              </a:rPr>
              <a:t>) </a:t>
            </a:r>
            <a:r>
              <a:rPr lang="ko-KR" altLang="en-US" sz="1400" dirty="0">
                <a:solidFill>
                  <a:srgbClr val="0000FF"/>
                </a:solidFill>
              </a:rPr>
              <a:t>층을 쌓음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3563888" y="3291659"/>
            <a:ext cx="432048" cy="677187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805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5.3.3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케라스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Dense</a:t>
            </a:r>
            <a:r>
              <a:rPr lang="ko-KR" altLang="en-US" dirty="0"/>
              <a:t>로 완전연결층을 쌓는 방식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[</a:t>
            </a:r>
            <a:r>
              <a:rPr lang="ko-KR" altLang="en-US" dirty="0">
                <a:sym typeface="Wingdings" panose="05000000000000000000" pitchFamily="2" charset="2"/>
              </a:rPr>
              <a:t>그림 </a:t>
            </a:r>
            <a:r>
              <a:rPr lang="en-US" altLang="ko-KR" dirty="0">
                <a:sym typeface="Wingdings" panose="05000000000000000000" pitchFamily="2" charset="2"/>
              </a:rPr>
              <a:t>5-6]</a:t>
            </a:r>
            <a:r>
              <a:rPr lang="ko-KR" altLang="en-US" dirty="0">
                <a:sym typeface="Wingdings" panose="05000000000000000000" pitchFamily="2" charset="2"/>
              </a:rPr>
              <a:t>은 </a:t>
            </a:r>
            <a:r>
              <a:rPr lang="en-US" altLang="ko-KR" dirty="0">
                <a:sym typeface="Wingdings" panose="05000000000000000000" pitchFamily="2" charset="2"/>
              </a:rPr>
              <a:t>units</a:t>
            </a:r>
            <a:r>
              <a:rPr lang="ko-KR" altLang="en-US" dirty="0">
                <a:sym typeface="Wingdings" panose="05000000000000000000" pitchFamily="2" charset="2"/>
              </a:rPr>
              <a:t>과 </a:t>
            </a:r>
            <a:r>
              <a:rPr lang="en-US" altLang="ko-KR" dirty="0" err="1">
                <a:sym typeface="Wingdings" panose="05000000000000000000" pitchFamily="2" charset="2"/>
              </a:rPr>
              <a:t>input_shape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매개변수에 대한 설명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060848"/>
            <a:ext cx="8100392" cy="364486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B68002ED-2E00-9B50-3E87-07A9561D4849}"/>
                  </a:ext>
                </a:extLst>
              </p14:cNvPr>
              <p14:cNvContentPartPr/>
              <p14:nvPr/>
            </p14:nvContentPartPr>
            <p14:xfrm>
              <a:off x="670560" y="1165440"/>
              <a:ext cx="2336040" cy="8568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B68002ED-2E00-9B50-3E87-07A9561D484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6560" y="1057800"/>
                <a:ext cx="2443680" cy="30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9525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5.3.3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케라스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실행 결과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1628800"/>
            <a:ext cx="7943850" cy="4114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79912" y="2780928"/>
            <a:ext cx="2448272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16</a:t>
            </a:r>
            <a:r>
              <a:rPr lang="ko-KR" altLang="en-US" sz="1400" dirty="0">
                <a:solidFill>
                  <a:srgbClr val="0000FF"/>
                </a:solidFill>
              </a:rPr>
              <a:t>행의 </a:t>
            </a:r>
            <a:r>
              <a:rPr lang="en-US" altLang="ko-KR" sz="1400" dirty="0">
                <a:solidFill>
                  <a:srgbClr val="0000FF"/>
                </a:solidFill>
              </a:rPr>
              <a:t>fit </a:t>
            </a:r>
            <a:r>
              <a:rPr lang="ko-KR" altLang="en-US" sz="1400" dirty="0">
                <a:solidFill>
                  <a:srgbClr val="0000FF"/>
                </a:solidFill>
              </a:rPr>
              <a:t>함수의 학습 과정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2987824" y="2938294"/>
            <a:ext cx="792088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779912" y="4509120"/>
            <a:ext cx="2808312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18</a:t>
            </a:r>
            <a:r>
              <a:rPr lang="ko-KR" altLang="en-US" sz="1400" dirty="0">
                <a:solidFill>
                  <a:srgbClr val="0000FF"/>
                </a:solidFill>
              </a:rPr>
              <a:t>행의 </a:t>
            </a:r>
            <a:r>
              <a:rPr lang="en-US" altLang="ko-KR" sz="1400" dirty="0">
                <a:solidFill>
                  <a:srgbClr val="0000FF"/>
                </a:solidFill>
              </a:rPr>
              <a:t>predict </a:t>
            </a:r>
            <a:r>
              <a:rPr lang="ko-KR" altLang="en-US" sz="1400" dirty="0">
                <a:solidFill>
                  <a:srgbClr val="0000FF"/>
                </a:solidFill>
              </a:rPr>
              <a:t>함수의 예측 결과</a:t>
            </a: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2987824" y="4666486"/>
            <a:ext cx="792088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2274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5.3.3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케라스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프로그래밍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1" y="1556792"/>
            <a:ext cx="8144433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14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딥러닝의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등장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1980</a:t>
            </a:r>
            <a:r>
              <a:rPr lang="ko-KR" altLang="en-US" dirty="0"/>
              <a:t>년대의 깊은 신경망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구조적으로는 쉬운 개념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다층 </a:t>
            </a:r>
            <a:r>
              <a:rPr lang="ko-KR" altLang="en-US" dirty="0" err="1"/>
              <a:t>퍼셉트론에</a:t>
            </a:r>
            <a:r>
              <a:rPr lang="ko-KR" altLang="en-US" dirty="0"/>
              <a:t> </a:t>
            </a:r>
            <a:r>
              <a:rPr lang="ko-KR" altLang="en-US" dirty="0" err="1"/>
              <a:t>은닉층을</a:t>
            </a:r>
            <a:r>
              <a:rPr lang="ko-KR" altLang="en-US" dirty="0"/>
              <a:t> 많이 두면 깊은 신경망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하지만 학습이 잘 안됨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 err="1"/>
              <a:t>그레이디언트</a:t>
            </a:r>
            <a:r>
              <a:rPr lang="ko-KR" altLang="en-US" dirty="0"/>
              <a:t> 소멸 문제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작은 데이터셋 문제</a:t>
            </a:r>
            <a:r>
              <a:rPr lang="en-US" altLang="ko-KR" dirty="0"/>
              <a:t>(</a:t>
            </a:r>
            <a:r>
              <a:rPr lang="ko-KR" altLang="en-US" dirty="0"/>
              <a:t>추정할 매개변수가 많아지는데 데이터는 적어 과잉 적합 발생</a:t>
            </a:r>
            <a:r>
              <a:rPr lang="en-US" altLang="ko-KR" dirty="0"/>
              <a:t>)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과다한 계산 시간</a:t>
            </a:r>
            <a:r>
              <a:rPr lang="en-US" altLang="ko-KR" dirty="0"/>
              <a:t>(</a:t>
            </a:r>
            <a:r>
              <a:rPr lang="ko-KR" altLang="en-US" dirty="0"/>
              <a:t>비싼 슈퍼컴퓨터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99671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텐서플로로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다층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앞으로 </a:t>
            </a:r>
            <a:r>
              <a:rPr lang="ko-KR" altLang="en-US" dirty="0" err="1"/>
              <a:t>케라스로</a:t>
            </a:r>
            <a:r>
              <a:rPr lang="ko-KR" altLang="en-US" dirty="0"/>
              <a:t> 프로그래밍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케라스가</a:t>
            </a:r>
            <a:r>
              <a:rPr lang="ko-KR" altLang="en-US" dirty="0"/>
              <a:t> </a:t>
            </a:r>
            <a:r>
              <a:rPr lang="ko-KR" altLang="en-US" dirty="0" err="1"/>
              <a:t>텐서플로에</a:t>
            </a:r>
            <a:r>
              <a:rPr lang="ko-KR" altLang="en-US" dirty="0"/>
              <a:t> </a:t>
            </a:r>
            <a:r>
              <a:rPr lang="ko-KR" altLang="en-US" dirty="0" err="1"/>
              <a:t>편입되었으므로</a:t>
            </a:r>
            <a:r>
              <a:rPr lang="ko-KR" altLang="en-US" dirty="0"/>
              <a:t> </a:t>
            </a:r>
            <a:r>
              <a:rPr lang="ko-KR" altLang="en-US" dirty="0" err="1"/>
              <a:t>텐서플로로</a:t>
            </a:r>
            <a:r>
              <a:rPr lang="ko-KR" altLang="en-US" dirty="0"/>
              <a:t> 프로그래밍한다고 말할 것임</a:t>
            </a:r>
            <a:endParaRPr lang="en-US" altLang="ko-KR" dirty="0"/>
          </a:p>
          <a:p>
            <a:r>
              <a:rPr lang="ko-KR" altLang="en-US" dirty="0"/>
              <a:t>이 절은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MNIST</a:t>
            </a:r>
            <a:r>
              <a:rPr lang="ko-KR" altLang="en-US" dirty="0"/>
              <a:t>와 </a:t>
            </a:r>
            <a:r>
              <a:rPr lang="en-US" altLang="ko-KR" dirty="0"/>
              <a:t>fashion MNIST </a:t>
            </a:r>
            <a:r>
              <a:rPr lang="ko-KR" altLang="en-US" dirty="0"/>
              <a:t>데이터를 다층 </a:t>
            </a:r>
            <a:r>
              <a:rPr lang="ko-KR" altLang="en-US" dirty="0" err="1"/>
              <a:t>퍼셉트론으로</a:t>
            </a:r>
            <a:r>
              <a:rPr lang="ko-KR" altLang="en-US" dirty="0"/>
              <a:t> 인식하는 프로그래밍 실습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75706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53" y="2152425"/>
            <a:ext cx="6741828" cy="387331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5.4.1 MNIST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다층 </a:t>
            </a:r>
            <a:r>
              <a:rPr lang="ko-KR" altLang="en-US" dirty="0" err="1"/>
              <a:t>퍼셉트론으로</a:t>
            </a:r>
            <a:r>
              <a:rPr lang="ko-KR" altLang="en-US" dirty="0"/>
              <a:t> </a:t>
            </a:r>
            <a:r>
              <a:rPr lang="en-US" altLang="ko-KR" dirty="0"/>
              <a:t>MNIST </a:t>
            </a:r>
            <a:r>
              <a:rPr lang="ko-KR" altLang="en-US" dirty="0"/>
              <a:t>인식하는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5-7(a)]</a:t>
            </a:r>
          </a:p>
          <a:p>
            <a:pPr lvl="1"/>
            <a:r>
              <a:rPr lang="ko-KR" altLang="en-US" dirty="0" err="1"/>
              <a:t>퍼셉트론을</a:t>
            </a:r>
            <a:r>
              <a:rPr lang="ko-KR" altLang="en-US" dirty="0"/>
              <a:t> 코딩한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5-6]</a:t>
            </a:r>
            <a:r>
              <a:rPr lang="ko-KR" altLang="en-US" dirty="0"/>
              <a:t>과 디자인 패턴 공유</a:t>
            </a:r>
            <a:r>
              <a:rPr lang="en-US" altLang="ko-KR" dirty="0"/>
              <a:t>.</a:t>
            </a:r>
            <a:r>
              <a:rPr lang="ko-KR" altLang="en-US" dirty="0"/>
              <a:t> 복잡도만 다르지 핵심은 같음</a:t>
            </a:r>
            <a:endParaRPr lang="en-US" altLang="ko-KR" dirty="0"/>
          </a:p>
          <a:p>
            <a:r>
              <a:rPr lang="ko-KR" altLang="en-US" dirty="0"/>
              <a:t>단계 </a:t>
            </a:r>
            <a:r>
              <a:rPr lang="en-US" altLang="ko-KR" dirty="0"/>
              <a:t>1: </a:t>
            </a:r>
            <a:r>
              <a:rPr lang="ko-KR" altLang="en-US" dirty="0"/>
              <a:t>데이터 준비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5148063" y="3054519"/>
            <a:ext cx="3539469" cy="70163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11~12</a:t>
            </a:r>
            <a:r>
              <a:rPr lang="ko-KR" altLang="en-US" sz="1400" dirty="0">
                <a:solidFill>
                  <a:srgbClr val="0000FF"/>
                </a:solidFill>
              </a:rPr>
              <a:t>행</a:t>
            </a:r>
            <a:r>
              <a:rPr lang="en-US" altLang="ko-KR" sz="1400" dirty="0">
                <a:solidFill>
                  <a:srgbClr val="0000FF"/>
                </a:solidFill>
              </a:rPr>
              <a:t>: reshape </a:t>
            </a:r>
            <a:r>
              <a:rPr lang="ko-KR" altLang="en-US" sz="1400" dirty="0">
                <a:solidFill>
                  <a:srgbClr val="0000FF"/>
                </a:solidFill>
              </a:rPr>
              <a:t>함수로 </a:t>
            </a:r>
            <a:r>
              <a:rPr lang="en-US" altLang="ko-KR" sz="1400" dirty="0">
                <a:solidFill>
                  <a:srgbClr val="0000FF"/>
                </a:solidFill>
              </a:rPr>
              <a:t>2</a:t>
            </a:r>
            <a:r>
              <a:rPr lang="ko-KR" altLang="en-US" sz="1400" dirty="0">
                <a:solidFill>
                  <a:srgbClr val="0000FF"/>
                </a:solidFill>
              </a:rPr>
              <a:t>차원 구조의 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 err="1">
                <a:solidFill>
                  <a:srgbClr val="0000FF"/>
                </a:solidFill>
              </a:rPr>
              <a:t>텐서를</a:t>
            </a:r>
            <a:r>
              <a:rPr lang="ko-KR" altLang="en-US" sz="1400" dirty="0">
                <a:solidFill>
                  <a:srgbClr val="0000FF"/>
                </a:solidFill>
              </a:rPr>
              <a:t> </a:t>
            </a:r>
            <a:r>
              <a:rPr lang="en-US" altLang="ko-KR" sz="1400" dirty="0">
                <a:solidFill>
                  <a:srgbClr val="0000FF"/>
                </a:solidFill>
              </a:rPr>
              <a:t>1</a:t>
            </a:r>
            <a:r>
              <a:rPr lang="ko-KR" altLang="en-US" sz="1400" dirty="0">
                <a:solidFill>
                  <a:srgbClr val="0000FF"/>
                </a:solidFill>
              </a:rPr>
              <a:t>차원 구조로 변환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4000847" y="3501008"/>
            <a:ext cx="1146396" cy="149884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133822" y="4034426"/>
            <a:ext cx="3398618" cy="70163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13~14</a:t>
            </a:r>
            <a:r>
              <a:rPr lang="ko-KR" altLang="en-US" sz="1400" dirty="0">
                <a:solidFill>
                  <a:srgbClr val="0000FF"/>
                </a:solidFill>
              </a:rPr>
              <a:t>행</a:t>
            </a:r>
            <a:r>
              <a:rPr lang="en-US" altLang="ko-KR" sz="1400" dirty="0">
                <a:solidFill>
                  <a:srgbClr val="0000FF"/>
                </a:solidFill>
              </a:rPr>
              <a:t>: float32 </a:t>
            </a:r>
            <a:r>
              <a:rPr lang="ko-KR" altLang="en-US" sz="1400" dirty="0">
                <a:solidFill>
                  <a:srgbClr val="0000FF"/>
                </a:solidFill>
              </a:rPr>
              <a:t>데이터형으로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변환하고 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en-US" altLang="ko-KR" sz="1400" dirty="0">
                <a:solidFill>
                  <a:srgbClr val="0000FF"/>
                </a:solidFill>
              </a:rPr>
              <a:t>[0,255] </a:t>
            </a:r>
            <a:r>
              <a:rPr lang="ko-KR" altLang="en-US" sz="1400" dirty="0">
                <a:solidFill>
                  <a:srgbClr val="0000FF"/>
                </a:solidFill>
              </a:rPr>
              <a:t>범위를</a:t>
            </a:r>
            <a:r>
              <a:rPr lang="en-US" altLang="ko-KR" sz="1400" dirty="0">
                <a:solidFill>
                  <a:srgbClr val="0000FF"/>
                </a:solidFill>
              </a:rPr>
              <a:t> [0,1] </a:t>
            </a:r>
            <a:r>
              <a:rPr lang="ko-KR" altLang="en-US" sz="1400" dirty="0">
                <a:solidFill>
                  <a:srgbClr val="0000FF"/>
                </a:solidFill>
              </a:rPr>
              <a:t>범위로 정규화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355976" y="4422671"/>
            <a:ext cx="777848" cy="1022553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4932040" y="5285092"/>
            <a:ext cx="215203" cy="51213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14948" y="4969977"/>
            <a:ext cx="3125229" cy="44564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15~16</a:t>
            </a:r>
            <a:r>
              <a:rPr lang="ko-KR" altLang="en-US" sz="1400" dirty="0">
                <a:solidFill>
                  <a:srgbClr val="0000FF"/>
                </a:solidFill>
              </a:rPr>
              <a:t>행</a:t>
            </a:r>
            <a:r>
              <a:rPr lang="en-US" altLang="ko-KR" sz="1400" dirty="0">
                <a:solidFill>
                  <a:srgbClr val="0000FF"/>
                </a:solidFill>
              </a:rPr>
              <a:t>: </a:t>
            </a:r>
            <a:r>
              <a:rPr lang="ko-KR" altLang="en-US" sz="1400" dirty="0">
                <a:solidFill>
                  <a:srgbClr val="0000FF"/>
                </a:solidFill>
              </a:rPr>
              <a:t>레이블을 </a:t>
            </a:r>
            <a:r>
              <a:rPr lang="ko-KR" altLang="en-US" sz="1400" dirty="0" err="1">
                <a:solidFill>
                  <a:srgbClr val="0000FF"/>
                </a:solidFill>
              </a:rPr>
              <a:t>원핫</a:t>
            </a:r>
            <a:r>
              <a:rPr lang="ko-KR" altLang="en-US" sz="1400" dirty="0">
                <a:solidFill>
                  <a:srgbClr val="0000FF"/>
                </a:solidFill>
              </a:rPr>
              <a:t> 코드로 변환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77" y="6013250"/>
            <a:ext cx="6736252" cy="45449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D7D9BA0A-702B-57E6-4DF1-0732D631C882}"/>
                  </a:ext>
                </a:extLst>
              </p14:cNvPr>
              <p14:cNvContentPartPr/>
              <p14:nvPr/>
            </p14:nvContentPartPr>
            <p14:xfrm>
              <a:off x="2892174" y="1063521"/>
              <a:ext cx="606240" cy="1008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D7D9BA0A-702B-57E6-4DF1-0732D631C8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38174" y="955881"/>
                <a:ext cx="713880" cy="22572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0BA9D8C-A730-D5F8-D80E-5B91304E6D81}"/>
              </a:ext>
            </a:extLst>
          </p:cNvPr>
          <p:cNvSpPr txBox="1"/>
          <p:nvPr/>
        </p:nvSpPr>
        <p:spPr>
          <a:xfrm>
            <a:off x="2051720" y="390256"/>
            <a:ext cx="6912768" cy="70163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47500" lnSpcReduction="20000"/>
          </a:bodyPr>
          <a:lstStyle/>
          <a:p>
            <a:r>
              <a:rPr lang="en-US" altLang="ko-KR" sz="3600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 (Modified National Institute of Standards and Technology database)</a:t>
            </a:r>
            <a:r>
              <a:rPr lang="ko-KR" altLang="en-US" sz="3600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는 손으로 쓴 숫자들로 이루어진 대형 데이터베이스</a:t>
            </a:r>
            <a:endParaRPr lang="ko-KR" altLang="en-US" sz="3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8738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5.4.1 MNIST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단계 </a:t>
            </a:r>
            <a:r>
              <a:rPr lang="en-US" altLang="ko-KR" dirty="0"/>
              <a:t>2: </a:t>
            </a:r>
            <a:r>
              <a:rPr lang="ko-KR" altLang="en-US" dirty="0"/>
              <a:t>신경망 구조 설계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18~20</a:t>
            </a:r>
            <a:r>
              <a:rPr lang="ko-KR" altLang="en-US" dirty="0"/>
              <a:t>행</a:t>
            </a:r>
            <a:r>
              <a:rPr lang="en-US" altLang="ko-KR" dirty="0"/>
              <a:t>: </a:t>
            </a:r>
            <a:r>
              <a:rPr lang="ko-KR" altLang="en-US" dirty="0"/>
              <a:t>신경망의 </a:t>
            </a:r>
            <a:r>
              <a:rPr lang="ko-KR" altLang="en-US" dirty="0" err="1"/>
              <a:t>입력층</a:t>
            </a:r>
            <a:r>
              <a:rPr lang="en-US" altLang="ko-KR" dirty="0"/>
              <a:t>, </a:t>
            </a:r>
            <a:r>
              <a:rPr lang="ko-KR" altLang="en-US" dirty="0" err="1"/>
              <a:t>은닉층</a:t>
            </a:r>
            <a:r>
              <a:rPr lang="en-US" altLang="ko-KR" dirty="0"/>
              <a:t>, </a:t>
            </a:r>
            <a:r>
              <a:rPr lang="ko-KR" altLang="en-US" dirty="0" err="1"/>
              <a:t>출력층의</a:t>
            </a:r>
            <a:r>
              <a:rPr lang="ko-KR" altLang="en-US" dirty="0"/>
              <a:t> 노드 개수 설정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22</a:t>
            </a:r>
            <a:r>
              <a:rPr lang="ko-KR" altLang="en-US" dirty="0"/>
              <a:t>행</a:t>
            </a:r>
            <a:r>
              <a:rPr lang="en-US" altLang="ko-KR" dirty="0"/>
              <a:t>: Sequential </a:t>
            </a:r>
            <a:r>
              <a:rPr lang="ko-KR" altLang="en-US" dirty="0"/>
              <a:t>모델을 생성하여 </a:t>
            </a:r>
            <a:r>
              <a:rPr lang="en-US" altLang="ko-KR" dirty="0" err="1"/>
              <a:t>mlp</a:t>
            </a:r>
            <a:r>
              <a:rPr lang="en-US" altLang="ko-KR" dirty="0"/>
              <a:t> </a:t>
            </a:r>
            <a:r>
              <a:rPr lang="ko-KR" altLang="en-US" dirty="0"/>
              <a:t>객체에 저장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23</a:t>
            </a:r>
            <a:r>
              <a:rPr lang="ko-KR" altLang="en-US" dirty="0"/>
              <a:t>행</a:t>
            </a:r>
            <a:r>
              <a:rPr lang="en-US" altLang="ko-KR" dirty="0"/>
              <a:t>: </a:t>
            </a:r>
            <a:r>
              <a:rPr lang="ko-KR" altLang="en-US" dirty="0"/>
              <a:t>은닉층을 추가</a:t>
            </a:r>
            <a:r>
              <a:rPr lang="en-US" altLang="ko-KR" dirty="0"/>
              <a:t>(</a:t>
            </a:r>
            <a:r>
              <a:rPr lang="en-US" altLang="ko-KR" dirty="0" err="1"/>
              <a:t>input_shape</a:t>
            </a:r>
            <a:r>
              <a:rPr lang="ko-KR" altLang="en-US" dirty="0"/>
              <a:t>은 </a:t>
            </a:r>
            <a:r>
              <a:rPr lang="ko-KR" altLang="en-US" dirty="0" err="1"/>
              <a:t>입력층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units</a:t>
            </a:r>
            <a:r>
              <a:rPr lang="ko-KR" altLang="en-US" dirty="0"/>
              <a:t>은 현재 쌓고 있는 </a:t>
            </a:r>
            <a:r>
              <a:rPr lang="ko-KR" altLang="en-US" dirty="0" err="1"/>
              <a:t>은닉층으로</a:t>
            </a:r>
            <a:r>
              <a:rPr lang="ko-KR" altLang="en-US" dirty="0"/>
              <a:t> 설정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24</a:t>
            </a:r>
            <a:r>
              <a:rPr lang="ko-KR" altLang="en-US" dirty="0"/>
              <a:t>행</a:t>
            </a:r>
            <a:r>
              <a:rPr lang="en-US" altLang="ko-KR" dirty="0"/>
              <a:t>: </a:t>
            </a:r>
            <a:r>
              <a:rPr lang="ko-KR" altLang="en-US" dirty="0"/>
              <a:t>출력층을 추가</a:t>
            </a:r>
            <a:r>
              <a:rPr lang="en-US" altLang="ko-KR" dirty="0"/>
              <a:t>(</a:t>
            </a:r>
            <a:r>
              <a:rPr lang="en-US" altLang="ko-KR" dirty="0" err="1"/>
              <a:t>input_shape</a:t>
            </a:r>
            <a:r>
              <a:rPr lang="ko-KR" altLang="en-US" dirty="0"/>
              <a:t>은 생략 가능</a:t>
            </a:r>
            <a:r>
              <a:rPr lang="en-US" altLang="ko-KR" dirty="0"/>
              <a:t>, units</a:t>
            </a:r>
            <a:r>
              <a:rPr lang="ko-KR" altLang="en-US" dirty="0"/>
              <a:t>은 현재 쌓고 있는 </a:t>
            </a:r>
            <a:r>
              <a:rPr lang="ko-KR" altLang="en-US" dirty="0" err="1"/>
              <a:t>출력층으로</a:t>
            </a:r>
            <a:r>
              <a:rPr lang="ko-KR" altLang="en-US" dirty="0"/>
              <a:t> 설정</a:t>
            </a:r>
            <a:r>
              <a:rPr lang="en-US" altLang="ko-KR" dirty="0"/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645024"/>
            <a:ext cx="792480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614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5.4.1 MNIST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단계 </a:t>
            </a:r>
            <a:r>
              <a:rPr lang="en-US" altLang="ko-KR" dirty="0"/>
              <a:t>3: </a:t>
            </a:r>
            <a:r>
              <a:rPr lang="ko-KR" altLang="en-US" dirty="0"/>
              <a:t>신경망 학습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26</a:t>
            </a:r>
            <a:r>
              <a:rPr lang="ko-KR" altLang="en-US" dirty="0"/>
              <a:t>행</a:t>
            </a:r>
            <a:r>
              <a:rPr lang="en-US" altLang="ko-KR" dirty="0"/>
              <a:t>: compile </a:t>
            </a:r>
            <a:r>
              <a:rPr lang="ko-KR" altLang="en-US" dirty="0"/>
              <a:t>함수로 학습을 준비함</a:t>
            </a:r>
            <a:r>
              <a:rPr lang="en-US" altLang="ko-KR" dirty="0"/>
              <a:t>(loss </a:t>
            </a:r>
            <a:r>
              <a:rPr lang="ko-KR" altLang="en-US" dirty="0"/>
              <a:t>매개변수는 손실 함수</a:t>
            </a:r>
            <a:r>
              <a:rPr lang="en-US" altLang="ko-KR" dirty="0"/>
              <a:t>, optimizers</a:t>
            </a:r>
            <a:r>
              <a:rPr lang="ko-KR" altLang="en-US" dirty="0"/>
              <a:t>는 </a:t>
            </a:r>
            <a:r>
              <a:rPr lang="ko-KR" altLang="en-US" dirty="0" err="1"/>
              <a:t>옵티마이저</a:t>
            </a:r>
            <a:r>
              <a:rPr lang="ko-KR" altLang="en-US" dirty="0"/>
              <a:t> 설정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27</a:t>
            </a:r>
            <a:r>
              <a:rPr lang="ko-KR" altLang="en-US" dirty="0"/>
              <a:t>행</a:t>
            </a:r>
            <a:r>
              <a:rPr lang="en-US" altLang="ko-KR" dirty="0"/>
              <a:t>: fit </a:t>
            </a:r>
            <a:r>
              <a:rPr lang="ko-KR" altLang="en-US" dirty="0"/>
              <a:t>함수는 실제 학습을 수행</a:t>
            </a:r>
            <a:r>
              <a:rPr lang="en-US" altLang="ko-KR" dirty="0"/>
              <a:t>(</a:t>
            </a:r>
            <a:r>
              <a:rPr lang="en-US" altLang="ko-KR" dirty="0" err="1"/>
              <a:t>batch_size</a:t>
            </a:r>
            <a:r>
              <a:rPr lang="ko-KR" altLang="en-US" dirty="0"/>
              <a:t>는 </a:t>
            </a:r>
            <a:r>
              <a:rPr lang="ko-KR" altLang="en-US" dirty="0" err="1"/>
              <a:t>미니배치</a:t>
            </a:r>
            <a:r>
              <a:rPr lang="ko-KR" altLang="en-US" dirty="0"/>
              <a:t> 크기</a:t>
            </a:r>
            <a:r>
              <a:rPr lang="en-US" altLang="ko-KR" dirty="0"/>
              <a:t>, epochs</a:t>
            </a:r>
            <a:r>
              <a:rPr lang="ko-KR" altLang="en-US" dirty="0"/>
              <a:t>는 최대 </a:t>
            </a:r>
            <a:r>
              <a:rPr lang="ko-KR" altLang="en-US" dirty="0" err="1"/>
              <a:t>세대수</a:t>
            </a:r>
            <a:r>
              <a:rPr lang="en-US" altLang="ko-KR" dirty="0"/>
              <a:t>, </a:t>
            </a:r>
            <a:r>
              <a:rPr lang="en-US" altLang="ko-KR" dirty="0" err="1"/>
              <a:t>validation_data</a:t>
            </a:r>
            <a:r>
              <a:rPr lang="ko-KR" altLang="en-US" dirty="0"/>
              <a:t>는 학습 도중에 사용할 검증 집합 설정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단계 </a:t>
            </a:r>
            <a:r>
              <a:rPr lang="en-US" altLang="ko-KR" dirty="0"/>
              <a:t>4: </a:t>
            </a:r>
            <a:r>
              <a:rPr lang="ko-KR" altLang="en-US" dirty="0"/>
              <a:t>예측</a:t>
            </a:r>
            <a:endParaRPr lang="en-US" altLang="ko-KR" dirty="0"/>
          </a:p>
          <a:p>
            <a:pPr lvl="1"/>
            <a:r>
              <a:rPr lang="en-US" altLang="ko-KR" dirty="0"/>
              <a:t>29</a:t>
            </a:r>
            <a:r>
              <a:rPr lang="ko-KR" altLang="en-US" dirty="0"/>
              <a:t>행</a:t>
            </a:r>
            <a:r>
              <a:rPr lang="en-US" altLang="ko-KR" dirty="0"/>
              <a:t>: evaluate </a:t>
            </a:r>
            <a:r>
              <a:rPr lang="ko-KR" altLang="en-US" dirty="0"/>
              <a:t>함수로 </a:t>
            </a:r>
            <a:r>
              <a:rPr lang="ko-KR" altLang="en-US" dirty="0" err="1"/>
              <a:t>정확률</a:t>
            </a:r>
            <a:r>
              <a:rPr lang="ko-KR" altLang="en-US" dirty="0"/>
              <a:t> 측정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4149080"/>
            <a:ext cx="7915275" cy="2019300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H="1">
            <a:off x="3813028" y="3634096"/>
            <a:ext cx="215203" cy="51213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95937" y="3318981"/>
            <a:ext cx="2016224" cy="44564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손실 함수로 </a:t>
            </a:r>
            <a:r>
              <a:rPr lang="en-US" altLang="ko-KR" sz="1400" dirty="0">
                <a:solidFill>
                  <a:srgbClr val="0000FF"/>
                </a:solidFill>
              </a:rPr>
              <a:t>MSE </a:t>
            </a:r>
            <a:r>
              <a:rPr lang="ko-KR" altLang="en-US" sz="1400" dirty="0">
                <a:solidFill>
                  <a:srgbClr val="0000FF"/>
                </a:solidFill>
              </a:rPr>
              <a:t>사용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5901259" y="3611794"/>
            <a:ext cx="215203" cy="51213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84168" y="3296679"/>
            <a:ext cx="2160240" cy="44564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 err="1">
                <a:solidFill>
                  <a:srgbClr val="0000FF"/>
                </a:solidFill>
              </a:rPr>
              <a:t>옵티마이저로</a:t>
            </a:r>
            <a:r>
              <a:rPr lang="ko-KR" altLang="en-US" sz="1400" dirty="0">
                <a:solidFill>
                  <a:srgbClr val="0000FF"/>
                </a:solidFill>
              </a:rPr>
              <a:t> </a:t>
            </a:r>
            <a:r>
              <a:rPr lang="en-US" altLang="ko-KR" sz="1400" dirty="0">
                <a:solidFill>
                  <a:srgbClr val="0000FF"/>
                </a:solidFill>
              </a:rPr>
              <a:t>Adam </a:t>
            </a:r>
            <a:r>
              <a:rPr lang="ko-KR" altLang="en-US" sz="1400" dirty="0">
                <a:solidFill>
                  <a:srgbClr val="0000FF"/>
                </a:solidFill>
              </a:rPr>
              <a:t>사용</a:t>
            </a:r>
          </a:p>
        </p:txBody>
      </p:sp>
      <p:cxnSp>
        <p:nvCxnSpPr>
          <p:cNvPr id="10" name="직선 화살표 연결선 9"/>
          <p:cNvCxnSpPr/>
          <p:nvPr/>
        </p:nvCxnSpPr>
        <p:spPr>
          <a:xfrm flipH="1" flipV="1">
            <a:off x="1403648" y="4869160"/>
            <a:ext cx="792088" cy="120828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11008" y="6077445"/>
            <a:ext cx="5941312" cy="44564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학습 도중에 발생한 정보를 </a:t>
            </a:r>
            <a:r>
              <a:rPr lang="en-US" altLang="ko-KR" sz="1400" dirty="0" err="1">
                <a:solidFill>
                  <a:srgbClr val="0000FF"/>
                </a:solidFill>
              </a:rPr>
              <a:t>hist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객체에 저장해 둠</a:t>
            </a:r>
            <a:r>
              <a:rPr lang="en-US" altLang="ko-KR" sz="1400" dirty="0">
                <a:solidFill>
                  <a:srgbClr val="0000FF"/>
                </a:solidFill>
              </a:rPr>
              <a:t>(</a:t>
            </a:r>
            <a:r>
              <a:rPr lang="ko-KR" altLang="en-US" sz="1400" dirty="0">
                <a:solidFill>
                  <a:srgbClr val="0000FF"/>
                </a:solidFill>
              </a:rPr>
              <a:t>시각화에 활용</a:t>
            </a:r>
            <a:r>
              <a:rPr lang="en-US" altLang="ko-KR" sz="1400" dirty="0">
                <a:solidFill>
                  <a:srgbClr val="0000FF"/>
                </a:solidFill>
              </a:rPr>
              <a:t>)</a:t>
            </a:r>
            <a:endParaRPr lang="ko-KR" alt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9722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5.4.1 MNIST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테스트 집합에 대해 </a:t>
            </a:r>
            <a:r>
              <a:rPr lang="en-US" altLang="ko-KR" dirty="0"/>
              <a:t>97.65% </a:t>
            </a:r>
            <a:r>
              <a:rPr lang="ko-KR" altLang="en-US" dirty="0" err="1"/>
              <a:t>정확률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2033587"/>
            <a:ext cx="794385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009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곡선 시각화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학습 곡선을 시각화 하는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5-7(b)]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hist</a:t>
            </a:r>
            <a:r>
              <a:rPr lang="en-US" altLang="ko-KR" dirty="0"/>
              <a:t> </a:t>
            </a:r>
            <a:r>
              <a:rPr lang="ko-KR" altLang="en-US" dirty="0"/>
              <a:t>객체가 가진 정보를 이용하여 학습 곡선을 그림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96" y="1916832"/>
            <a:ext cx="5974536" cy="40164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20" y="5941736"/>
            <a:ext cx="5974536" cy="70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285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곡선 시각화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52736"/>
            <a:ext cx="7943850" cy="29241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336951"/>
            <a:ext cx="7581900" cy="1981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04248" y="5949280"/>
            <a:ext cx="2160240" cy="44564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[3.3.2</a:t>
            </a:r>
            <a:r>
              <a:rPr lang="ko-KR" altLang="en-US" sz="1400" dirty="0">
                <a:solidFill>
                  <a:srgbClr val="0000FF"/>
                </a:solidFill>
              </a:rPr>
              <a:t>절</a:t>
            </a:r>
            <a:r>
              <a:rPr lang="en-US" altLang="ko-KR" sz="1400" dirty="0">
                <a:solidFill>
                  <a:srgbClr val="0000FF"/>
                </a:solidFill>
              </a:rPr>
              <a:t>]</a:t>
            </a:r>
            <a:endParaRPr lang="ko-KR" altLang="en-US" sz="1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17BBC38F-12F0-2BEA-082C-F31AFE9464F2}"/>
                  </a:ext>
                </a:extLst>
              </p14:cNvPr>
              <p14:cNvContentPartPr/>
              <p14:nvPr/>
            </p14:nvContentPartPr>
            <p14:xfrm>
              <a:off x="1584960" y="1584840"/>
              <a:ext cx="32040" cy="59220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17BBC38F-12F0-2BEA-082C-F31AFE9464F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30960" y="1477200"/>
                <a:ext cx="139680" cy="80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74424D83-DA1A-4302-3681-6D421F143E64}"/>
                  </a:ext>
                </a:extLst>
              </p14:cNvPr>
              <p14:cNvContentPartPr/>
              <p14:nvPr/>
            </p14:nvContentPartPr>
            <p14:xfrm>
              <a:off x="1623120" y="1416360"/>
              <a:ext cx="2622600" cy="7776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74424D83-DA1A-4302-3681-6D421F143E6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69120" y="1308360"/>
                <a:ext cx="273024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4A3BEDA8-4A7B-C7AE-9E69-31FDEEC56134}"/>
                  </a:ext>
                </a:extLst>
              </p14:cNvPr>
              <p14:cNvContentPartPr/>
              <p14:nvPr/>
            </p14:nvContentPartPr>
            <p14:xfrm>
              <a:off x="4243920" y="1439760"/>
              <a:ext cx="25200" cy="58644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4A3BEDA8-4A7B-C7AE-9E69-31FDEEC5613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90280" y="1332120"/>
                <a:ext cx="132840" cy="80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B9BC85BD-A123-DEA1-BF05-BF1DC3B5B61C}"/>
                  </a:ext>
                </a:extLst>
              </p14:cNvPr>
              <p14:cNvContentPartPr/>
              <p14:nvPr/>
            </p14:nvContentPartPr>
            <p14:xfrm>
              <a:off x="1592520" y="2026560"/>
              <a:ext cx="2651760" cy="19080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B9BC85BD-A123-DEA1-BF05-BF1DC3B5B61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38880" y="1918920"/>
                <a:ext cx="275940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EB90CC7A-981D-A575-D1ED-97F761A75E94}"/>
                  </a:ext>
                </a:extLst>
              </p14:cNvPr>
              <p14:cNvContentPartPr/>
              <p14:nvPr/>
            </p14:nvContentPartPr>
            <p14:xfrm>
              <a:off x="3955974" y="1726281"/>
              <a:ext cx="726480" cy="115812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EB90CC7A-981D-A575-D1ED-97F761A75E9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46974" y="1717281"/>
                <a:ext cx="744120" cy="11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4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40E12D4B-E2C5-BEC0-411A-4777F4D5A718}"/>
                  </a:ext>
                </a:extLst>
              </p14:cNvPr>
              <p14:cNvContentPartPr/>
              <p14:nvPr/>
            </p14:nvContentPartPr>
            <p14:xfrm>
              <a:off x="3946614" y="1567521"/>
              <a:ext cx="1781640" cy="7416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40E12D4B-E2C5-BEC0-411A-4777F4D5A71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28614" y="1549521"/>
                <a:ext cx="181728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그룹 16">
            <a:extLst>
              <a:ext uri="{FF2B5EF4-FFF2-40B4-BE49-F238E27FC236}">
                <a16:creationId xmlns:a16="http://schemas.microsoft.com/office/drawing/2014/main" id="{DC581675-059E-B4F9-6B00-51393AA6D3E2}"/>
              </a:ext>
            </a:extLst>
          </p:cNvPr>
          <p:cNvGrpSpPr/>
          <p:nvPr/>
        </p:nvGrpSpPr>
        <p:grpSpPr>
          <a:xfrm>
            <a:off x="3872094" y="970281"/>
            <a:ext cx="226080" cy="1725480"/>
            <a:chOff x="3872094" y="970281"/>
            <a:chExt cx="226080" cy="172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06162844-B133-6F57-1496-43D57A9A2B12}"/>
                    </a:ext>
                  </a:extLst>
                </p14:cNvPr>
                <p14:cNvContentPartPr/>
                <p14:nvPr/>
              </p14:nvContentPartPr>
              <p14:xfrm>
                <a:off x="3946614" y="970281"/>
                <a:ext cx="141840" cy="172548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06162844-B133-6F57-1496-43D57A9A2B1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937614" y="961281"/>
                  <a:ext cx="159480" cy="174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53FF3E4E-4DED-EE9C-CDB7-D4092394FBF5}"/>
                    </a:ext>
                  </a:extLst>
                </p14:cNvPr>
                <p14:cNvContentPartPr/>
                <p14:nvPr/>
              </p14:nvContentPartPr>
              <p14:xfrm>
                <a:off x="3872094" y="998361"/>
                <a:ext cx="226080" cy="160668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53FF3E4E-4DED-EE9C-CDB7-D4092394FBF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63454" y="989721"/>
                  <a:ext cx="243720" cy="1624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953EC6-FF06-E4C6-0CEB-511897AA16C3}"/>
              </a:ext>
            </a:extLst>
          </p:cNvPr>
          <p:cNvSpPr txBox="1"/>
          <p:nvPr/>
        </p:nvSpPr>
        <p:spPr>
          <a:xfrm>
            <a:off x="1212824" y="970281"/>
            <a:ext cx="7463632" cy="3178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40000" lnSpcReduction="20000"/>
          </a:bodyPr>
          <a:lstStyle/>
          <a:p>
            <a:r>
              <a:rPr lang="ko-KR" altLang="en-US" sz="3600" dirty="0"/>
              <a:t>수렴하는 구간에서 잘라준다</a:t>
            </a:r>
            <a:r>
              <a:rPr lang="en-US" altLang="ko-KR" sz="3600" dirty="0"/>
              <a:t>. </a:t>
            </a:r>
            <a:r>
              <a:rPr lang="ko-KR" altLang="en-US" sz="3600" dirty="0"/>
              <a:t>수렴하지 않는 구간까지 측정할 경우 </a:t>
            </a:r>
            <a:r>
              <a:rPr lang="en-US" altLang="ko-KR" sz="3600"/>
              <a:t>over-fitting</a:t>
            </a:r>
            <a:r>
              <a:rPr lang="ko-KR" altLang="en-US" sz="3600"/>
              <a:t> 발생 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6562998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5.4.3 fashion MNIST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fashion MNIST </a:t>
            </a:r>
            <a:r>
              <a:rPr lang="ko-KR" altLang="en-US" dirty="0" err="1"/>
              <a:t>데이터셋</a:t>
            </a:r>
            <a:endParaRPr lang="en-US" altLang="ko-KR" dirty="0"/>
          </a:p>
          <a:p>
            <a:pPr lvl="1"/>
            <a:r>
              <a:rPr lang="en-US" altLang="ko-KR" dirty="0"/>
              <a:t>MNIST</a:t>
            </a:r>
            <a:r>
              <a:rPr lang="ko-KR" altLang="en-US" dirty="0"/>
              <a:t>와 </a:t>
            </a:r>
            <a:r>
              <a:rPr lang="ko-KR" altLang="en-US" dirty="0" err="1"/>
              <a:t>비슷</a:t>
            </a:r>
            <a:endParaRPr lang="en-US" altLang="ko-KR" dirty="0"/>
          </a:p>
          <a:p>
            <a:pPr lvl="1"/>
            <a:r>
              <a:rPr lang="ko-KR" altLang="en-US" dirty="0"/>
              <a:t>내용이 패션 관련 그림이고 레이블이 </a:t>
            </a:r>
            <a:r>
              <a:rPr lang="en-US" altLang="ko-KR" dirty="0"/>
              <a:t>{T-shirt/top, Trouser, Pullover, Dress, Coat, Sandal, Shirt, Sneaker, Bag, Ankle boot}</a:t>
            </a:r>
            <a:r>
              <a:rPr lang="ko-KR" altLang="en-US" dirty="0"/>
              <a:t>인 점만 다름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73" y="2251866"/>
            <a:ext cx="3923718" cy="434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5705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5.4.3 fashion MNIST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fashion MNIST</a:t>
            </a:r>
            <a:r>
              <a:rPr lang="ko-KR" altLang="en-US" dirty="0"/>
              <a:t>를 인식하는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5-8]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MNIST</a:t>
            </a:r>
            <a:r>
              <a:rPr lang="ko-KR" altLang="en-US" dirty="0"/>
              <a:t>를 인식하는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5-7]</a:t>
            </a:r>
            <a:r>
              <a:rPr lang="ko-KR" altLang="en-US" dirty="0"/>
              <a:t>에서 데이터 준비하는 곳만 달라짐</a:t>
            </a:r>
            <a:r>
              <a:rPr lang="en-US" altLang="ko-KR" dirty="0"/>
              <a:t>(</a:t>
            </a:r>
            <a:r>
              <a:rPr lang="ko-KR" altLang="en-US" dirty="0"/>
              <a:t>음영 표시한 부분만 달라짐</a:t>
            </a:r>
            <a:r>
              <a:rPr lang="en-US" altLang="ko-KR" dirty="0"/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348880"/>
            <a:ext cx="791527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818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5.4.3 fashion MNIST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052736"/>
            <a:ext cx="7915275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1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5.1.1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딥러닝의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기술 혁신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딥러닝은</a:t>
            </a:r>
            <a:r>
              <a:rPr lang="ko-KR" altLang="en-US" dirty="0"/>
              <a:t> 새로 창안된 이론이나 원리는 빈약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신경망의 구조와 동작</a:t>
            </a:r>
            <a:r>
              <a:rPr lang="en-US" altLang="ko-KR" dirty="0"/>
              <a:t>, </a:t>
            </a:r>
            <a:r>
              <a:rPr lang="ko-KR" altLang="en-US" dirty="0"/>
              <a:t>학습 알고리즘의 기본 원리는 거의 그대로</a:t>
            </a:r>
            <a:endParaRPr lang="en-US" altLang="ko-KR" dirty="0"/>
          </a:p>
          <a:p>
            <a:r>
              <a:rPr lang="ko-KR" altLang="en-US" dirty="0" err="1"/>
              <a:t>딥러닝의</a:t>
            </a:r>
            <a:r>
              <a:rPr lang="ko-KR" altLang="en-US" dirty="0"/>
              <a:t> 기술 혁신 요인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값싼 </a:t>
            </a:r>
            <a:r>
              <a:rPr lang="en-US" altLang="ko-KR" dirty="0"/>
              <a:t>GPU </a:t>
            </a:r>
            <a:r>
              <a:rPr lang="ko-KR" altLang="en-US" dirty="0"/>
              <a:t>등장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10~100</a:t>
            </a:r>
            <a:r>
              <a:rPr lang="ko-KR" altLang="en-US" dirty="0"/>
              <a:t>배의 속도 향상으로 학습 시간 단축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데이터셋</a:t>
            </a:r>
            <a:r>
              <a:rPr lang="ko-KR" altLang="en-US" dirty="0"/>
              <a:t> 커짐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인터넷을 통한 데이터 수집과 레이블링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, 1400</a:t>
            </a:r>
            <a:r>
              <a:rPr lang="ko-KR" altLang="en-US" dirty="0"/>
              <a:t>만장을 담은 </a:t>
            </a:r>
            <a:r>
              <a:rPr lang="en-US" altLang="ko-KR" dirty="0"/>
              <a:t>ImageNet)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학습 알고리즘의 발전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활성 함수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규제 기법</a:t>
            </a:r>
            <a:r>
              <a:rPr lang="en-US" altLang="ko-KR" dirty="0"/>
              <a:t>(</a:t>
            </a:r>
            <a:r>
              <a:rPr lang="ko-KR" altLang="en-US" dirty="0"/>
              <a:t>가중치 감쇠</a:t>
            </a:r>
            <a:r>
              <a:rPr lang="en-US" altLang="ko-KR" dirty="0"/>
              <a:t>, </a:t>
            </a:r>
            <a:r>
              <a:rPr lang="ko-KR" altLang="en-US" dirty="0" err="1"/>
              <a:t>드롭아웃</a:t>
            </a:r>
            <a:r>
              <a:rPr lang="en-US" altLang="ko-KR" dirty="0"/>
              <a:t>, </a:t>
            </a:r>
            <a:r>
              <a:rPr lang="ko-KR" altLang="en-US" dirty="0"/>
              <a:t>조기 멈춤</a:t>
            </a:r>
            <a:r>
              <a:rPr lang="en-US" altLang="ko-KR" dirty="0"/>
              <a:t>, </a:t>
            </a:r>
            <a:r>
              <a:rPr lang="ko-KR" altLang="en-US" dirty="0"/>
              <a:t>데이터 증대</a:t>
            </a:r>
            <a:r>
              <a:rPr lang="en-US" altLang="ko-KR" dirty="0"/>
              <a:t>, </a:t>
            </a:r>
            <a:r>
              <a:rPr lang="ko-KR" altLang="en-US" dirty="0"/>
              <a:t>앙상블 등</a:t>
            </a:r>
            <a:r>
              <a:rPr lang="en-US" altLang="ko-KR" dirty="0"/>
              <a:t>)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다양한 손실 함수와 </a:t>
            </a:r>
            <a:r>
              <a:rPr lang="ko-KR" altLang="en-US" dirty="0" err="1"/>
              <a:t>옵티마이저</a:t>
            </a:r>
            <a:r>
              <a:rPr lang="ko-KR" altLang="en-US" dirty="0"/>
              <a:t> 개발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08649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5.5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깊은 다층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다층 </a:t>
            </a:r>
            <a:r>
              <a:rPr lang="ko-KR" altLang="en-US" dirty="0" err="1"/>
              <a:t>퍼셉트론에</a:t>
            </a:r>
            <a:r>
              <a:rPr lang="ko-KR" altLang="en-US" dirty="0"/>
              <a:t> </a:t>
            </a:r>
            <a:r>
              <a:rPr lang="ko-KR" altLang="en-US" dirty="0" err="1"/>
              <a:t>은닉층을</a:t>
            </a:r>
            <a:r>
              <a:rPr lang="ko-KR" altLang="en-US" dirty="0"/>
              <a:t> 더 많이 추가하면 깊은 다층 </a:t>
            </a:r>
            <a:r>
              <a:rPr lang="ko-KR" altLang="en-US" dirty="0" err="1"/>
              <a:t>퍼셉트론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깊은 다층 </a:t>
            </a:r>
            <a:r>
              <a:rPr lang="ko-KR" altLang="en-US" dirty="0" err="1"/>
              <a:t>퍼셉트론은</a:t>
            </a:r>
            <a:r>
              <a:rPr lang="ko-KR" altLang="en-US" dirty="0"/>
              <a:t> 가장 쉽게 생각할 수 있는 </a:t>
            </a:r>
            <a:r>
              <a:rPr lang="ko-KR" altLang="en-US" dirty="0" err="1"/>
              <a:t>딥러닝</a:t>
            </a:r>
            <a:r>
              <a:rPr lang="ko-KR" altLang="en-US" dirty="0"/>
              <a:t> 모델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57635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5.5.1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구조와 동작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깊은 다층 </a:t>
            </a:r>
            <a:r>
              <a:rPr lang="ko-KR" altLang="en-US" dirty="0" err="1"/>
              <a:t>퍼셉트론</a:t>
            </a:r>
            <a:r>
              <a:rPr lang="en-US" altLang="ko-KR" baseline="-25000" dirty="0"/>
              <a:t>DMLP(deep MLP)</a:t>
            </a:r>
            <a:r>
              <a:rPr lang="ko-KR" altLang="en-US" dirty="0"/>
              <a:t>의 구조</a:t>
            </a:r>
            <a:endParaRPr lang="en-US" altLang="ko-KR" dirty="0"/>
          </a:p>
          <a:p>
            <a:pPr lvl="1"/>
            <a:r>
              <a:rPr lang="en-US" altLang="ko-KR" dirty="0"/>
              <a:t>L-1</a:t>
            </a:r>
            <a:r>
              <a:rPr lang="ko-KR" altLang="en-US" dirty="0"/>
              <a:t>개의 </a:t>
            </a:r>
            <a:r>
              <a:rPr lang="ko-KR" altLang="en-US" dirty="0" err="1"/>
              <a:t>은닉층이</a:t>
            </a:r>
            <a:r>
              <a:rPr lang="ko-KR" altLang="en-US" dirty="0"/>
              <a:t> 있는 </a:t>
            </a:r>
            <a:r>
              <a:rPr lang="en-US" altLang="ko-KR" dirty="0"/>
              <a:t>L</a:t>
            </a:r>
            <a:r>
              <a:rPr lang="ko-KR" altLang="en-US" dirty="0"/>
              <a:t>층 신경망</a:t>
            </a:r>
            <a:r>
              <a:rPr lang="en-US" altLang="ko-KR" dirty="0"/>
              <a:t>. </a:t>
            </a:r>
            <a:r>
              <a:rPr lang="ko-KR" altLang="en-US" dirty="0" err="1"/>
              <a:t>입력층에</a:t>
            </a:r>
            <a:r>
              <a:rPr lang="ko-KR" altLang="en-US" dirty="0"/>
              <a:t> </a:t>
            </a:r>
            <a:r>
              <a:rPr lang="en-US" altLang="ko-KR" dirty="0"/>
              <a:t>d+1</a:t>
            </a:r>
            <a:r>
              <a:rPr lang="ko-KR" altLang="en-US" dirty="0"/>
              <a:t>개의 노드</a:t>
            </a:r>
            <a:r>
              <a:rPr lang="en-US" altLang="ko-KR" dirty="0"/>
              <a:t>, </a:t>
            </a:r>
            <a:r>
              <a:rPr lang="ko-KR" altLang="en-US" dirty="0" err="1"/>
              <a:t>출력층에</a:t>
            </a:r>
            <a:r>
              <a:rPr lang="ko-KR" altLang="en-US" dirty="0"/>
              <a:t> </a:t>
            </a:r>
            <a:r>
              <a:rPr lang="en-US" altLang="ko-KR" dirty="0"/>
              <a:t>c</a:t>
            </a:r>
            <a:r>
              <a:rPr lang="ko-KR" altLang="en-US" dirty="0"/>
              <a:t>개의 노드</a:t>
            </a:r>
            <a:r>
              <a:rPr lang="en-US" altLang="ko-KR" dirty="0"/>
              <a:t>. </a:t>
            </a:r>
            <a:r>
              <a:rPr lang="en-US" altLang="ko-KR" dirty="0" err="1"/>
              <a:t>i</a:t>
            </a:r>
            <a:r>
              <a:rPr lang="ko-KR" altLang="en-US" dirty="0"/>
              <a:t>번째 </a:t>
            </a:r>
            <a:r>
              <a:rPr lang="ko-KR" altLang="en-US" dirty="0" err="1"/>
              <a:t>은닉층에</a:t>
            </a:r>
            <a:r>
              <a:rPr lang="en-US" altLang="ko-KR" dirty="0"/>
              <a:t> </a:t>
            </a:r>
            <a:r>
              <a:rPr lang="en-US" altLang="ko-KR" dirty="0" err="1"/>
              <a:t>n</a:t>
            </a:r>
            <a:r>
              <a:rPr lang="en-US" altLang="ko-KR" baseline="-25000" dirty="0" err="1"/>
              <a:t>i</a:t>
            </a:r>
            <a:r>
              <a:rPr lang="ko-KR" altLang="en-US" dirty="0"/>
              <a:t>개의 노드</a:t>
            </a:r>
            <a:r>
              <a:rPr lang="en-US" altLang="ko-KR" dirty="0"/>
              <a:t>(</a:t>
            </a:r>
            <a:r>
              <a:rPr lang="en-US" altLang="ko-KR" dirty="0" err="1"/>
              <a:t>n</a:t>
            </a:r>
            <a:r>
              <a:rPr lang="en-US" altLang="ko-KR" baseline="-25000" dirty="0" err="1"/>
              <a:t>i</a:t>
            </a:r>
            <a:r>
              <a:rPr lang="ko-KR" altLang="en-US" dirty="0"/>
              <a:t>는 </a:t>
            </a:r>
            <a:r>
              <a:rPr lang="ko-KR" altLang="en-US" dirty="0" err="1"/>
              <a:t>하이퍼</a:t>
            </a:r>
            <a:r>
              <a:rPr lang="ko-KR" altLang="en-US" dirty="0"/>
              <a:t> 매개변수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인접한 층은 완전 연결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/>
              <a:t>FC(fully-connected) </a:t>
            </a:r>
            <a:r>
              <a:rPr lang="ko-KR" altLang="en-US" dirty="0"/>
              <a:t>구조</a:t>
            </a:r>
            <a:r>
              <a:rPr lang="en-US" altLang="ko-KR" dirty="0"/>
              <a:t>. </a:t>
            </a:r>
            <a:r>
              <a:rPr lang="ko-KR" altLang="en-US" dirty="0"/>
              <a:t>아주 많은 가중치</a:t>
            </a:r>
            <a:r>
              <a:rPr lang="en-US" altLang="ko-KR" dirty="0"/>
              <a:t>: 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n</a:t>
            </a:r>
            <a:r>
              <a:rPr lang="en-US" altLang="ko-KR" baseline="-25000" dirty="0" err="1"/>
              <a:t>i</a:t>
            </a:r>
            <a:r>
              <a:rPr lang="en-US" altLang="ko-KR" dirty="0"/>
              <a:t>=500</a:t>
            </a:r>
            <a:r>
              <a:rPr lang="ko-KR" altLang="en-US" dirty="0"/>
              <a:t>이고</a:t>
            </a:r>
            <a:r>
              <a:rPr lang="en-US" altLang="ko-KR" dirty="0"/>
              <a:t> L=5</a:t>
            </a:r>
            <a:r>
              <a:rPr lang="ko-KR" altLang="en-US" dirty="0"/>
              <a:t>라면</a:t>
            </a:r>
            <a:r>
              <a:rPr lang="en-US" altLang="ko-KR" dirty="0"/>
              <a:t>, MNIST</a:t>
            </a:r>
            <a:r>
              <a:rPr lang="ko-KR" altLang="en-US" dirty="0"/>
              <a:t>데이터에서 </a:t>
            </a:r>
            <a:r>
              <a:rPr lang="en-US" altLang="ko-KR" dirty="0"/>
              <a:t>(784+1)*500+(500+1)*500*3+(500+1)*10=1,149,010</a:t>
            </a:r>
            <a:r>
              <a:rPr lang="ko-KR" altLang="en-US" dirty="0"/>
              <a:t>개의 가중치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394" y="2663615"/>
            <a:ext cx="6543212" cy="392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396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5.5.1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구조와 동작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깊은 다층 </a:t>
                </a:r>
                <a:r>
                  <a:rPr lang="ko-KR" altLang="en-US" dirty="0" err="1"/>
                  <a:t>퍼셉트론의</a:t>
                </a:r>
                <a:r>
                  <a:rPr lang="ko-KR" altLang="en-US" dirty="0"/>
                  <a:t> 동작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식</a:t>
                </a: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(5.1)</a:t>
                </a:r>
                <a:r>
                  <a: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은 </a:t>
                </a:r>
                <a:r>
                  <a:rPr lang="en-US" altLang="ko-KR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</a:t>
                </a:r>
                <a:r>
                  <a: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번째 층과 </a:t>
                </a:r>
                <a:r>
                  <a:rPr lang="en-US" altLang="ko-KR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번째 층을 연결하는 가중치 행렬</a:t>
                </a:r>
                <a:endPara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ko-KR" altLang="en-US" i="1">
                        <a:latin typeface="Cambria Math" panose="02040503050406030204" pitchFamily="18" charset="0"/>
                      </a:rPr>
                      <m:t>은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</a:t>
                </a:r>
                <a:r>
                  <a: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번째 층의 </a:t>
                </a:r>
                <a:r>
                  <a:rPr lang="en-US" altLang="ko-KR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번째 노드와 </a:t>
                </a:r>
                <a:r>
                  <a:rPr lang="en-US" altLang="ko-KR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번째 층의 </a:t>
                </a: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번째 노드를 연결하는 가중치</a:t>
                </a:r>
                <a:endPara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/>
                  <a:t>입력층으로</a:t>
                </a:r>
                <a:r>
                  <a:rPr lang="ko-KR" altLang="en-US" dirty="0"/>
                  <a:t> 들어오는 특징 벡터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181" y="2492896"/>
            <a:ext cx="4781550" cy="15144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181" y="4797152"/>
            <a:ext cx="414337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881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5.5.1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구조와 동작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깊은 다층 </a:t>
            </a:r>
            <a:r>
              <a:rPr lang="ko-KR" altLang="en-US" dirty="0" err="1"/>
              <a:t>퍼셉트론의</a:t>
            </a:r>
            <a:r>
              <a:rPr lang="ko-KR" altLang="en-US" dirty="0"/>
              <a:t> 동작</a:t>
            </a:r>
            <a:endParaRPr lang="en-US" altLang="ko-KR" dirty="0"/>
          </a:p>
          <a:p>
            <a:pPr lvl="1"/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번째 층의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번째 노드가 수행하는 연산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번째 층의 연산을 행렬 표현으로 쓰면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훈련 집합 전체에 대한 연산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1,2,3,…,L-1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층의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활성 함수는 주로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층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출력층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은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사용 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63" y="1628800"/>
            <a:ext cx="7264149" cy="15121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789040"/>
            <a:ext cx="4743450" cy="3619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63" y="5085184"/>
            <a:ext cx="37338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00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5.5.2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오류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역전파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다층 </a:t>
            </a:r>
            <a:r>
              <a:rPr lang="ko-KR" altLang="en-US" dirty="0" err="1"/>
              <a:t>퍼셉트론</a:t>
            </a:r>
            <a:r>
              <a:rPr lang="en-US" altLang="ko-KR" dirty="0"/>
              <a:t>(4.8</a:t>
            </a:r>
            <a:r>
              <a:rPr lang="ko-KR" altLang="en-US" dirty="0"/>
              <a:t>절</a:t>
            </a:r>
            <a:r>
              <a:rPr lang="en-US" altLang="ko-KR" dirty="0"/>
              <a:t>)</a:t>
            </a:r>
            <a:r>
              <a:rPr lang="ko-KR" altLang="en-US" dirty="0"/>
              <a:t>의 학습 알고리즘을 조금 확장</a:t>
            </a:r>
            <a:endParaRPr lang="en-US" altLang="ko-KR" dirty="0"/>
          </a:p>
          <a:p>
            <a:pPr lvl="1"/>
            <a:r>
              <a:rPr lang="ko-KR" altLang="en-US" dirty="0"/>
              <a:t>식 </a:t>
            </a:r>
            <a:r>
              <a:rPr lang="en-US" altLang="ko-KR" dirty="0"/>
              <a:t>(5.6)</a:t>
            </a:r>
            <a:r>
              <a:rPr lang="ko-KR" altLang="en-US" dirty="0"/>
              <a:t>은 손실 함수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식 </a:t>
            </a:r>
            <a:r>
              <a:rPr lang="en-US" altLang="ko-KR" dirty="0"/>
              <a:t>(5.7)</a:t>
            </a:r>
            <a:r>
              <a:rPr lang="ko-KR" altLang="en-US" dirty="0"/>
              <a:t>은 가중치 갱신 규칙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021" y="1556792"/>
            <a:ext cx="4032448" cy="10382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19" y="3047094"/>
            <a:ext cx="3814979" cy="3919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08" y="3551448"/>
            <a:ext cx="5975648" cy="29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6871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5.5.3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깊은 다층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5-9]</a:t>
            </a:r>
            <a:r>
              <a:rPr lang="ko-KR" altLang="en-US" dirty="0"/>
              <a:t>는 깊은 다층 </a:t>
            </a:r>
            <a:r>
              <a:rPr lang="ko-KR" altLang="en-US" dirty="0" err="1"/>
              <a:t>퍼셉트론으로</a:t>
            </a:r>
            <a:r>
              <a:rPr lang="ko-KR" altLang="en-US" dirty="0"/>
              <a:t> </a:t>
            </a:r>
            <a:r>
              <a:rPr lang="en-US" altLang="ko-KR" dirty="0"/>
              <a:t>MNIST </a:t>
            </a:r>
            <a:r>
              <a:rPr lang="ko-KR" altLang="en-US" dirty="0"/>
              <a:t>인식</a:t>
            </a:r>
            <a:endParaRPr lang="en-US" altLang="ko-KR" dirty="0"/>
          </a:p>
          <a:p>
            <a:pPr lvl="1"/>
            <a:r>
              <a:rPr lang="ko-KR" altLang="en-US" dirty="0"/>
              <a:t>다층 </a:t>
            </a:r>
            <a:r>
              <a:rPr lang="ko-KR" altLang="en-US" dirty="0" err="1"/>
              <a:t>퍼셉트론을</a:t>
            </a:r>
            <a:r>
              <a:rPr lang="ko-KR" altLang="en-US" dirty="0"/>
              <a:t> 구현한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5-7]</a:t>
            </a:r>
            <a:r>
              <a:rPr lang="ko-KR" altLang="en-US" dirty="0"/>
              <a:t>과</a:t>
            </a:r>
            <a:r>
              <a:rPr lang="en-US" altLang="ko-KR" dirty="0"/>
              <a:t> </a:t>
            </a:r>
            <a:r>
              <a:rPr lang="ko-KR" altLang="en-US" dirty="0"/>
              <a:t>유사함</a:t>
            </a:r>
            <a:endParaRPr lang="en-US" altLang="ko-KR" dirty="0"/>
          </a:p>
          <a:p>
            <a:pPr lvl="1"/>
            <a:r>
              <a:rPr lang="ko-KR" altLang="en-US" dirty="0"/>
              <a:t>단지 </a:t>
            </a:r>
            <a:r>
              <a:rPr lang="ko-KR" altLang="en-US" dirty="0" err="1"/>
              <a:t>은닉층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개가 </a:t>
            </a:r>
            <a:r>
              <a:rPr lang="en-US" altLang="ko-KR" dirty="0"/>
              <a:t>4</a:t>
            </a:r>
            <a:r>
              <a:rPr lang="ko-KR" altLang="en-US" dirty="0"/>
              <a:t>개로 확장된 차이</a:t>
            </a:r>
            <a:r>
              <a:rPr lang="en-US" altLang="ko-KR" dirty="0"/>
              <a:t>(</a:t>
            </a:r>
            <a:r>
              <a:rPr lang="ko-KR" altLang="en-US" dirty="0"/>
              <a:t>음영 부분만 달라짐</a:t>
            </a:r>
            <a:r>
              <a:rPr lang="en-US" altLang="ko-KR" dirty="0"/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88" y="2204864"/>
            <a:ext cx="7129772" cy="39162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64" y="6121097"/>
            <a:ext cx="7129772" cy="4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213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5.5.3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깊은 다층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프로그래밍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8" y="980728"/>
            <a:ext cx="6192688" cy="556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510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5.5.3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깊은 다층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프로그래밍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8" y="908721"/>
            <a:ext cx="6667254" cy="28803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31" y="3779067"/>
            <a:ext cx="6667254" cy="282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669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" y="994078"/>
            <a:ext cx="7924800" cy="56007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5.5.3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깊은 다층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프로그래밍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45376" y="3407176"/>
            <a:ext cx="5184576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[</a:t>
            </a:r>
            <a:r>
              <a:rPr lang="ko-KR" altLang="en-US" sz="1400" dirty="0">
                <a:solidFill>
                  <a:srgbClr val="0000FF"/>
                </a:solidFill>
              </a:rPr>
              <a:t>프로그램 </a:t>
            </a:r>
            <a:r>
              <a:rPr lang="en-US" altLang="ko-KR" sz="1400" dirty="0">
                <a:solidFill>
                  <a:srgbClr val="0000FF"/>
                </a:solidFill>
              </a:rPr>
              <a:t>5-7] </a:t>
            </a:r>
            <a:r>
              <a:rPr lang="ko-KR" altLang="en-US" sz="1400" dirty="0">
                <a:solidFill>
                  <a:srgbClr val="0000FF"/>
                </a:solidFill>
              </a:rPr>
              <a:t>다층 </a:t>
            </a:r>
            <a:r>
              <a:rPr lang="ko-KR" altLang="en-US" sz="1400" dirty="0" err="1">
                <a:solidFill>
                  <a:srgbClr val="0000FF"/>
                </a:solidFill>
              </a:rPr>
              <a:t>퍼셉트론의</a:t>
            </a:r>
            <a:r>
              <a:rPr lang="ko-KR" altLang="en-US" sz="1400" dirty="0">
                <a:solidFill>
                  <a:srgbClr val="0000FF"/>
                </a:solidFill>
              </a:rPr>
              <a:t> </a:t>
            </a:r>
            <a:r>
              <a:rPr lang="en-US" altLang="ko-KR" sz="1400" dirty="0">
                <a:solidFill>
                  <a:srgbClr val="0000FF"/>
                </a:solidFill>
              </a:rPr>
              <a:t>97.65%</a:t>
            </a:r>
            <a:r>
              <a:rPr lang="ko-KR" altLang="en-US" sz="1400" dirty="0">
                <a:solidFill>
                  <a:srgbClr val="0000FF"/>
                </a:solidFill>
              </a:rPr>
              <a:t>에 비해 </a:t>
            </a:r>
            <a:r>
              <a:rPr lang="en-US" altLang="ko-KR" sz="1400" dirty="0">
                <a:solidFill>
                  <a:srgbClr val="0000FF"/>
                </a:solidFill>
              </a:rPr>
              <a:t>0.26% </a:t>
            </a:r>
            <a:r>
              <a:rPr lang="ko-KR" altLang="en-US" sz="1400" dirty="0">
                <a:solidFill>
                  <a:srgbClr val="0000FF"/>
                </a:solidFill>
              </a:rPr>
              <a:t>향상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2915816" y="3767216"/>
            <a:ext cx="504056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8964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5.5.4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가중치 초기화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5-9]</a:t>
            </a:r>
            <a:r>
              <a:rPr lang="ko-KR" altLang="en-US" dirty="0"/>
              <a:t>의 </a:t>
            </a:r>
            <a:r>
              <a:rPr lang="en-US" altLang="ko-KR" dirty="0"/>
              <a:t>27~31</a:t>
            </a:r>
            <a:r>
              <a:rPr lang="ko-KR" altLang="en-US" dirty="0"/>
              <a:t>행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kernel_initializer</a:t>
            </a:r>
            <a:r>
              <a:rPr lang="en-US" altLang="ko-KR" dirty="0"/>
              <a:t>=‘</a:t>
            </a:r>
            <a:r>
              <a:rPr lang="en-US" altLang="ko-KR" dirty="0" err="1"/>
              <a:t>random_uniform</a:t>
            </a:r>
            <a:r>
              <a:rPr lang="en-US" altLang="ko-KR" dirty="0"/>
              <a:t>’</a:t>
            </a:r>
            <a:r>
              <a:rPr lang="ko-KR" altLang="en-US" dirty="0"/>
              <a:t>으로 설정했으므로 균일 분포에서 </a:t>
            </a:r>
            <a:r>
              <a:rPr lang="ko-KR" altLang="en-US" dirty="0" err="1"/>
              <a:t>난수</a:t>
            </a:r>
            <a:r>
              <a:rPr lang="ko-KR" altLang="en-US" dirty="0"/>
              <a:t> 생성하여 가중치를 초기화함</a:t>
            </a:r>
            <a:endParaRPr lang="en-US" altLang="ko-KR" dirty="0"/>
          </a:p>
          <a:p>
            <a:r>
              <a:rPr lang="en-US" altLang="ko-KR" dirty="0"/>
              <a:t>Dense </a:t>
            </a:r>
            <a:r>
              <a:rPr lang="ko-KR" altLang="en-US" dirty="0"/>
              <a:t>함수의 </a:t>
            </a:r>
            <a:r>
              <a:rPr lang="en-US" altLang="ko-KR" dirty="0"/>
              <a:t>API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kernel_initializer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기본값은 </a:t>
            </a:r>
            <a:r>
              <a:rPr lang="en-US" altLang="ko-KR" dirty="0"/>
              <a:t>‘</a:t>
            </a:r>
            <a:r>
              <a:rPr lang="en-US" altLang="ko-KR" dirty="0" err="1"/>
              <a:t>glorot_uniform</a:t>
            </a:r>
            <a:r>
              <a:rPr lang="en-US" altLang="ko-KR" dirty="0"/>
              <a:t>’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glorot_uniform</a:t>
            </a:r>
            <a:r>
              <a:rPr lang="ko-KR" altLang="en-US" dirty="0"/>
              <a:t>은 </a:t>
            </a:r>
            <a:r>
              <a:rPr lang="en-US" altLang="ko-KR" dirty="0"/>
              <a:t>[Glorot2010]</a:t>
            </a:r>
            <a:r>
              <a:rPr lang="ko-KR" altLang="en-US" dirty="0"/>
              <a:t>에서 유래하는데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텐서플로는</a:t>
            </a:r>
            <a:r>
              <a:rPr lang="ko-KR" altLang="en-US" dirty="0"/>
              <a:t> 좋은 성능이 입증되었다고 판단하여 기본값으로 제공함</a:t>
            </a:r>
            <a:r>
              <a:rPr lang="en-US" altLang="ko-KR" dirty="0"/>
              <a:t>(</a:t>
            </a:r>
            <a:r>
              <a:rPr lang="ko-KR" altLang="en-US" dirty="0"/>
              <a:t>보통 균일 분포보다 우수한 성능을 제공한다고 알려짐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2" y="3429000"/>
            <a:ext cx="791527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33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5.1.1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딥러닝의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기술 혁신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딥러닝으로</a:t>
            </a:r>
            <a:r>
              <a:rPr lang="ko-KR" altLang="en-US" dirty="0"/>
              <a:t> 인한 인공지능의 획기적 발전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2010</a:t>
            </a:r>
            <a:r>
              <a:rPr lang="ko-KR" altLang="en-US" dirty="0"/>
              <a:t>년대에 </a:t>
            </a:r>
            <a:r>
              <a:rPr lang="ko-KR" altLang="en-US" dirty="0" err="1"/>
              <a:t>딥러닝의</a:t>
            </a:r>
            <a:r>
              <a:rPr lang="ko-KR" altLang="en-US" dirty="0"/>
              <a:t> 성공 사례 발표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en-US" altLang="ko-KR" dirty="0" err="1"/>
              <a:t>AlexNet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고전적인</a:t>
            </a:r>
            <a:r>
              <a:rPr lang="en-US" altLang="ko-KR" dirty="0"/>
              <a:t> </a:t>
            </a:r>
            <a:r>
              <a:rPr lang="ko-KR" altLang="en-US" dirty="0"/>
              <a:t>기계 학습을 사용하던 연구 그룹이 </a:t>
            </a:r>
            <a:r>
              <a:rPr lang="ko-KR" altLang="en-US" dirty="0" err="1"/>
              <a:t>딥러닝으로</a:t>
            </a:r>
            <a:r>
              <a:rPr lang="ko-KR" altLang="en-US" dirty="0"/>
              <a:t> 전환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낮은 성능 때문에 대학 실험실에 머물던 </a:t>
            </a:r>
            <a:r>
              <a:rPr lang="ko-KR" altLang="en-US" dirty="0" err="1"/>
              <a:t>프로토타입</a:t>
            </a:r>
            <a:r>
              <a:rPr lang="ko-KR" altLang="en-US" dirty="0"/>
              <a:t> 시스템에 획기적인 성능 향상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뛰어난 인공지능 제품이 시장에 속속 등장하여 </a:t>
            </a:r>
            <a:r>
              <a:rPr lang="en-US" altLang="ko-KR" dirty="0"/>
              <a:t>‘</a:t>
            </a:r>
            <a:r>
              <a:rPr lang="ko-KR" altLang="en-US" dirty="0"/>
              <a:t>인공지능 붐</a:t>
            </a:r>
            <a:r>
              <a:rPr lang="en-US" altLang="ko-KR" dirty="0"/>
              <a:t>’</a:t>
            </a:r>
            <a:r>
              <a:rPr lang="ko-KR" altLang="en-US" dirty="0"/>
              <a:t> 조성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딥러닝은</a:t>
            </a:r>
            <a:r>
              <a:rPr lang="ko-KR" altLang="en-US" dirty="0"/>
              <a:t> 인공지능을 구현하는 핵심 기술로 자리잡음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38817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5.5.4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가중치 초기화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이런 사실에 따라 앞으로는 생략하여 </a:t>
            </a:r>
            <a:r>
              <a:rPr lang="en-US" altLang="ko-KR" dirty="0" err="1"/>
              <a:t>glorot_uniform</a:t>
            </a:r>
            <a:r>
              <a:rPr lang="ko-KR" altLang="en-US" dirty="0"/>
              <a:t>을 사용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성능 향상 효과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파이썬</a:t>
            </a:r>
            <a:r>
              <a:rPr lang="ko-KR" altLang="en-US" dirty="0"/>
              <a:t> 코드가 </a:t>
            </a:r>
            <a:r>
              <a:rPr lang="ko-KR" altLang="en-US" dirty="0" err="1"/>
              <a:t>간결해지는</a:t>
            </a:r>
            <a:r>
              <a:rPr lang="ko-KR" altLang="en-US" dirty="0"/>
              <a:t> 효과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636912"/>
            <a:ext cx="7801185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7647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5.6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딥러닝의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학습 전략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깊은 다층 </a:t>
            </a:r>
            <a:r>
              <a:rPr lang="ko-KR" altLang="en-US" dirty="0" err="1"/>
              <a:t>퍼셉트론의</a:t>
            </a:r>
            <a:r>
              <a:rPr lang="ko-KR" altLang="en-US" dirty="0"/>
              <a:t> 학습 알고리즘인 식 </a:t>
            </a:r>
            <a:r>
              <a:rPr lang="en-US" altLang="ko-KR" dirty="0"/>
              <a:t>(5.7)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/>
              <a:t>수학적으로 아주 </a:t>
            </a:r>
            <a:r>
              <a:rPr lang="ko-KR" altLang="en-US" dirty="0" err="1"/>
              <a:t>깔끔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코딩도 </a:t>
            </a:r>
            <a:r>
              <a:rPr lang="ko-KR" altLang="en-US" dirty="0" err="1"/>
              <a:t>깔끔</a:t>
            </a:r>
            <a:endParaRPr lang="en-US" altLang="ko-KR" dirty="0"/>
          </a:p>
          <a:p>
            <a:r>
              <a:rPr lang="ko-KR" altLang="en-US" dirty="0"/>
              <a:t>하지만 층이 깊어지면 현실적인 문제 발생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이 장에서는 </a:t>
            </a:r>
            <a:r>
              <a:rPr lang="en-US" altLang="ko-KR" dirty="0"/>
              <a:t> </a:t>
            </a:r>
            <a:r>
              <a:rPr lang="ko-KR" altLang="en-US" dirty="0"/>
              <a:t>대표적인 두가지 문제 제시하고 해결 전략 설명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 err="1"/>
              <a:t>그레이디언트</a:t>
            </a:r>
            <a:r>
              <a:rPr lang="ko-KR" altLang="en-US" dirty="0"/>
              <a:t> 소멸 문제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과잉 적합 문제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05807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5.6.1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그레이디언트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소멸 문제와 해결책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미분의 연쇄 법칙</a:t>
            </a:r>
            <a:r>
              <a:rPr lang="en-US" altLang="ko-KR" baseline="-25000" dirty="0"/>
              <a:t>chain rule</a:t>
            </a:r>
            <a:r>
              <a:rPr lang="ko-KR" altLang="en-US" dirty="0"/>
              <a:t>에 따르면</a:t>
            </a:r>
            <a:r>
              <a:rPr lang="en-US" altLang="ko-KR" dirty="0"/>
              <a:t>,</a:t>
            </a:r>
          </a:p>
          <a:p>
            <a:pPr lvl="1"/>
            <a:r>
              <a:rPr lang="en-US" altLang="ko-KR" dirty="0"/>
              <a:t>l</a:t>
            </a:r>
            <a:r>
              <a:rPr lang="ko-KR" altLang="en-US" dirty="0"/>
              <a:t>번째 층의</a:t>
            </a:r>
            <a:r>
              <a:rPr lang="en-US" altLang="ko-KR" dirty="0"/>
              <a:t> </a:t>
            </a:r>
            <a:r>
              <a:rPr lang="ko-KR" altLang="en-US" dirty="0" err="1"/>
              <a:t>그레이디언트는</a:t>
            </a:r>
            <a:r>
              <a:rPr lang="ko-KR" altLang="en-US" dirty="0"/>
              <a:t> 오른쪽에 있는 </a:t>
            </a:r>
            <a:r>
              <a:rPr lang="en-US" altLang="ko-KR" dirty="0"/>
              <a:t>l+1</a:t>
            </a:r>
            <a:r>
              <a:rPr lang="ko-KR" altLang="en-US" dirty="0"/>
              <a:t>번째 층의 </a:t>
            </a:r>
            <a:r>
              <a:rPr lang="ko-KR" altLang="en-US" dirty="0" err="1"/>
              <a:t>그레이디언트에</a:t>
            </a:r>
            <a:r>
              <a:rPr lang="ko-KR" altLang="en-US" dirty="0"/>
              <a:t> 자신 층에서 발생한 </a:t>
            </a:r>
            <a:r>
              <a:rPr lang="ko-KR" altLang="en-US" dirty="0" err="1"/>
              <a:t>그레이디언트를</a:t>
            </a:r>
            <a:r>
              <a:rPr lang="ko-KR" altLang="en-US" dirty="0"/>
              <a:t> 곱하여 구함</a:t>
            </a:r>
            <a:endParaRPr lang="en-US" altLang="ko-KR" dirty="0"/>
          </a:p>
          <a:p>
            <a:pPr lvl="1"/>
            <a:r>
              <a:rPr lang="ko-KR" altLang="en-US" dirty="0"/>
              <a:t>따라서 </a:t>
            </a:r>
            <a:r>
              <a:rPr lang="ko-KR" altLang="en-US" dirty="0" err="1"/>
              <a:t>그레이디언트가</a:t>
            </a:r>
            <a:r>
              <a:rPr lang="ko-KR" altLang="en-US" dirty="0"/>
              <a:t> </a:t>
            </a:r>
            <a:r>
              <a:rPr lang="en-US" altLang="ko-KR" dirty="0"/>
              <a:t>0.001</a:t>
            </a:r>
            <a:r>
              <a:rPr lang="ko-KR" altLang="en-US" dirty="0"/>
              <a:t>처럼 작은 경우 왼쪽으로 진행하면서 점점 작아짐</a:t>
            </a:r>
            <a:endParaRPr lang="en-US" altLang="ko-KR" dirty="0"/>
          </a:p>
          <a:p>
            <a:pPr lvl="1"/>
            <a:r>
              <a:rPr lang="ko-KR" altLang="en-US" dirty="0"/>
              <a:t>왼쪽으로 갈수록 가중치 갱신이 느려져서 전체 신경망의 학습이 매우 느린 현상이 발생</a:t>
            </a:r>
            <a:endParaRPr lang="en-US" altLang="ko-KR" dirty="0"/>
          </a:p>
          <a:p>
            <a:r>
              <a:rPr lang="ko-KR" altLang="en-US" dirty="0"/>
              <a:t>병렬 처리로 해결</a:t>
            </a:r>
            <a:endParaRPr lang="en-US" altLang="ko-KR" dirty="0"/>
          </a:p>
          <a:p>
            <a:pPr lvl="1"/>
            <a:r>
              <a:rPr lang="en-US" altLang="ko-KR" dirty="0"/>
              <a:t>GPU </a:t>
            </a:r>
            <a:r>
              <a:rPr lang="ko-KR" altLang="en-US" dirty="0"/>
              <a:t>사용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 err="1"/>
              <a:t>colab</a:t>
            </a:r>
            <a:r>
              <a:rPr lang="ko-KR" altLang="en-US" dirty="0"/>
              <a:t>에서 </a:t>
            </a:r>
            <a:r>
              <a:rPr lang="en-US" altLang="ko-KR" dirty="0" err="1"/>
              <a:t>tpu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573016"/>
            <a:ext cx="6832531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910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5.6.1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그레이디언트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소멸 문제와 해결책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12776"/>
            <a:ext cx="755332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8720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5.6.1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그레이디언트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소멸 문제와 해결책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함수를 사용하여 해결</a:t>
            </a:r>
            <a:endParaRPr lang="en-US" altLang="ko-KR" dirty="0"/>
          </a:p>
          <a:p>
            <a:pPr lvl="1"/>
            <a:r>
              <a:rPr lang="en-US" altLang="ko-KR" dirty="0" err="1"/>
              <a:t>Tanh</a:t>
            </a:r>
            <a:r>
              <a:rPr lang="en-US" altLang="ko-KR" dirty="0"/>
              <a:t>(s) </a:t>
            </a:r>
            <a:r>
              <a:rPr lang="ko-KR" altLang="en-US" dirty="0" err="1"/>
              <a:t>시그모이드</a:t>
            </a:r>
            <a:r>
              <a:rPr lang="en-US" altLang="ko-KR" dirty="0"/>
              <a:t> </a:t>
            </a:r>
            <a:r>
              <a:rPr lang="ko-KR" altLang="en-US" dirty="0"/>
              <a:t>함수의 문제점</a:t>
            </a:r>
            <a:endParaRPr lang="en-US" altLang="ko-KR" dirty="0"/>
          </a:p>
          <a:p>
            <a:pPr lvl="2"/>
            <a:r>
              <a:rPr lang="en-US" altLang="ko-KR" dirty="0"/>
              <a:t>s</a:t>
            </a:r>
            <a:r>
              <a:rPr lang="ko-KR" altLang="en-US" dirty="0"/>
              <a:t>가 클 때 </a:t>
            </a:r>
            <a:r>
              <a:rPr lang="ko-KR" altLang="en-US" dirty="0" err="1"/>
              <a:t>그레이디언트가</a:t>
            </a:r>
            <a:r>
              <a:rPr lang="en-US" altLang="ko-KR" dirty="0"/>
              <a:t> 0</a:t>
            </a:r>
            <a:r>
              <a:rPr lang="ko-KR" altLang="en-US" dirty="0"/>
              <a:t>에 </a:t>
            </a:r>
            <a:r>
              <a:rPr lang="ko-KR" altLang="en-US" dirty="0" err="1"/>
              <a:t>가까워짐</a:t>
            </a:r>
            <a:r>
              <a:rPr lang="en-US" altLang="ko-KR" dirty="0"/>
              <a:t>(s=8</a:t>
            </a:r>
            <a:r>
              <a:rPr lang="ko-KR" altLang="en-US" dirty="0"/>
              <a:t>이면 </a:t>
            </a:r>
            <a:r>
              <a:rPr lang="ko-KR" altLang="en-US" dirty="0" err="1"/>
              <a:t>그레이디언트</a:t>
            </a:r>
            <a:r>
              <a:rPr lang="ko-KR" altLang="en-US" dirty="0"/>
              <a:t> 값은 </a:t>
            </a:r>
            <a:r>
              <a:rPr lang="en-US" altLang="ko-KR" dirty="0"/>
              <a:t>0.0000004501)</a:t>
            </a:r>
          </a:p>
          <a:p>
            <a:pPr lvl="1"/>
            <a:r>
              <a:rPr lang="en-US" altLang="ko-KR" dirty="0" err="1"/>
              <a:t>ReLU</a:t>
            </a:r>
            <a:r>
              <a:rPr lang="ko-KR" altLang="en-US" dirty="0"/>
              <a:t>는 </a:t>
            </a:r>
            <a:r>
              <a:rPr lang="en-US" altLang="ko-KR" dirty="0"/>
              <a:t>s</a:t>
            </a:r>
            <a:r>
              <a:rPr lang="ko-KR" altLang="en-US" dirty="0"/>
              <a:t>가 음수일 때 </a:t>
            </a:r>
            <a:r>
              <a:rPr lang="ko-KR" altLang="en-US" dirty="0" err="1"/>
              <a:t>그레이디언트는</a:t>
            </a:r>
            <a:r>
              <a:rPr lang="ko-KR" altLang="en-US" dirty="0"/>
              <a:t> </a:t>
            </a:r>
            <a:r>
              <a:rPr lang="en-US" altLang="ko-KR" dirty="0"/>
              <a:t>0, </a:t>
            </a:r>
            <a:r>
              <a:rPr lang="ko-KR" altLang="en-US" dirty="0"/>
              <a:t>양수일 때 </a:t>
            </a:r>
            <a:r>
              <a:rPr lang="en-US" altLang="ko-KR" dirty="0"/>
              <a:t>1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420888"/>
            <a:ext cx="6372144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0554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5.6.2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과잉 적합과 과잉 적합 회피 전략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5-12]</a:t>
            </a:r>
            <a:r>
              <a:rPr lang="ko-KR" altLang="en-US" dirty="0"/>
              <a:t>는 과소 적합과 과잉 적합을 설명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x</a:t>
            </a:r>
            <a:r>
              <a:rPr lang="ko-KR" altLang="en-US" dirty="0"/>
              <a:t>는 특징이고 </a:t>
            </a:r>
            <a:r>
              <a:rPr lang="en-US" altLang="ko-KR" dirty="0"/>
              <a:t>y</a:t>
            </a:r>
            <a:r>
              <a:rPr lang="ko-KR" altLang="en-US" dirty="0"/>
              <a:t>는 레이블인 회귀 문제로</a:t>
            </a:r>
            <a:r>
              <a:rPr lang="en-US" altLang="ko-KR" dirty="0"/>
              <a:t> </a:t>
            </a:r>
            <a:r>
              <a:rPr lang="ko-KR" altLang="en-US" dirty="0"/>
              <a:t>설명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모델로 </a:t>
            </a:r>
            <a:r>
              <a:rPr lang="en-US" altLang="ko-KR" dirty="0"/>
              <a:t>1</a:t>
            </a:r>
            <a:r>
              <a:rPr lang="ko-KR" altLang="en-US" dirty="0"/>
              <a:t>차</a:t>
            </a:r>
            <a:r>
              <a:rPr lang="en-US" altLang="ko-KR" dirty="0"/>
              <a:t> </a:t>
            </a:r>
            <a:r>
              <a:rPr lang="ko-KR" altLang="en-US" dirty="0"/>
              <a:t>다항식을</a:t>
            </a:r>
            <a:r>
              <a:rPr lang="en-US" altLang="ko-KR" dirty="0"/>
              <a:t> </a:t>
            </a:r>
            <a:r>
              <a:rPr lang="ko-KR" altLang="en-US" dirty="0"/>
              <a:t>사용하면 과소 적합</a:t>
            </a:r>
            <a:r>
              <a:rPr lang="en-US" altLang="ko-KR" baseline="-25000" dirty="0"/>
              <a:t>under fitting</a:t>
            </a:r>
            <a:r>
              <a:rPr lang="en-US" altLang="ko-KR" dirty="0"/>
              <a:t>(</a:t>
            </a:r>
            <a:r>
              <a:rPr lang="ko-KR" altLang="en-US" dirty="0"/>
              <a:t>데이터에 비해 모델 용량이 작은 상황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용량이 가장 큰 </a:t>
            </a:r>
            <a:r>
              <a:rPr lang="en-US" altLang="ko-KR" dirty="0"/>
              <a:t>12</a:t>
            </a:r>
            <a:r>
              <a:rPr lang="ko-KR" altLang="en-US" dirty="0"/>
              <a:t>차 다항식은 훈련 집합에 대해 가장 적은 오류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92" y="3212976"/>
            <a:ext cx="8316416" cy="272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433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5.6.2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과잉 적합과 과잉 적합 회피 전략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12</a:t>
            </a:r>
            <a:r>
              <a:rPr lang="ko-KR" altLang="en-US" dirty="0"/>
              <a:t>차 다항식 모델은 일반화 능력이 떨어짐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5-13])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예를 들어</a:t>
            </a:r>
            <a:r>
              <a:rPr lang="en-US" altLang="ko-KR" dirty="0"/>
              <a:t>, x</a:t>
            </a:r>
            <a:r>
              <a:rPr lang="en-US" altLang="ko-KR" baseline="-25000" dirty="0"/>
              <a:t>0</a:t>
            </a:r>
            <a:r>
              <a:rPr lang="ko-KR" altLang="en-US" dirty="0"/>
              <a:t>에서 부정확한 예측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데이터의</a:t>
            </a:r>
            <a:r>
              <a:rPr lang="en-US" altLang="ko-KR" dirty="0"/>
              <a:t> </a:t>
            </a:r>
            <a:r>
              <a:rPr lang="ko-KR" altLang="en-US" dirty="0"/>
              <a:t>복잡도에 비해 너무 큰 용량의 모델을 사용한 탓 </a:t>
            </a:r>
            <a:r>
              <a:rPr lang="en-US" altLang="ko-KR" dirty="0">
                <a:sym typeface="Wingdings" panose="05000000000000000000" pitchFamily="2" charset="2"/>
              </a:rPr>
              <a:t> </a:t>
            </a:r>
            <a:r>
              <a:rPr lang="ko-KR" altLang="en-US" dirty="0">
                <a:sym typeface="Wingdings" panose="05000000000000000000" pitchFamily="2" charset="2"/>
              </a:rPr>
              <a:t>과잉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적합</a:t>
            </a:r>
            <a:r>
              <a:rPr lang="en-US" altLang="ko-KR" baseline="-25000" dirty="0">
                <a:sym typeface="Wingdings" panose="05000000000000000000" pitchFamily="2" charset="2"/>
              </a:rPr>
              <a:t>over fitting</a:t>
            </a:r>
            <a:r>
              <a:rPr lang="ko-KR" altLang="en-US" baseline="-25000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현상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919" y="2492896"/>
            <a:ext cx="248602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362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5.6.2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과잉 적합과 과잉 적합 회피 전략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딥러닝의</a:t>
            </a:r>
            <a:r>
              <a:rPr lang="en-US" altLang="ko-KR" dirty="0"/>
              <a:t> </a:t>
            </a:r>
            <a:r>
              <a:rPr lang="ko-KR" altLang="en-US" dirty="0"/>
              <a:t>과잉 적합 회피 전략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데이터 양을 늘림</a:t>
            </a:r>
            <a:r>
              <a:rPr lang="en-US" altLang="ko-KR" dirty="0"/>
              <a:t>. </a:t>
            </a:r>
            <a:r>
              <a:rPr lang="ko-KR" altLang="en-US" dirty="0"/>
              <a:t>데이터 양을 늘릴 수 없는 상황에서는 훈련 샘플을 변형하여 인위적으로 늘리는 데이터 증대</a:t>
            </a:r>
            <a:r>
              <a:rPr lang="en-US" altLang="ko-KR" baseline="-25000" dirty="0"/>
              <a:t>data augmentation</a:t>
            </a:r>
            <a:r>
              <a:rPr lang="ko-KR" altLang="en-US" baseline="-25000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규제 기법 적용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데이터 증대</a:t>
            </a:r>
            <a:r>
              <a:rPr lang="en-US" altLang="ko-KR" dirty="0"/>
              <a:t>, </a:t>
            </a:r>
            <a:r>
              <a:rPr lang="ko-KR" altLang="en-US" dirty="0"/>
              <a:t>가중치 감쇠</a:t>
            </a:r>
            <a:r>
              <a:rPr lang="en-US" altLang="ko-KR" dirty="0"/>
              <a:t>, </a:t>
            </a:r>
            <a:r>
              <a:rPr lang="ko-KR" altLang="en-US" dirty="0" err="1"/>
              <a:t>드롭아웃</a:t>
            </a:r>
            <a:r>
              <a:rPr lang="en-US" altLang="ko-KR" dirty="0"/>
              <a:t>, </a:t>
            </a:r>
            <a:r>
              <a:rPr lang="ko-KR" altLang="en-US" dirty="0"/>
              <a:t>앙상블 등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305175"/>
            <a:ext cx="7812360" cy="28957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5589240"/>
            <a:ext cx="21717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575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5.6.2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과잉 적합과 과잉 적합 회피 전략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84784"/>
            <a:ext cx="7739915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097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5.7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딥러닝이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사용하는 손실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시험 점수의 역할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점수가 낮은 학생에게 </a:t>
            </a:r>
            <a:r>
              <a:rPr lang="en-US" altLang="ko-KR" dirty="0"/>
              <a:t>F</a:t>
            </a:r>
            <a:r>
              <a:rPr lang="ko-KR" altLang="en-US" dirty="0"/>
              <a:t>학점 또는 낙방과 같은 벌점을 부여하면 자신을 성찰하고 더 열심히 공부할 동기 부여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점수가 낮거나 높거나 비슷한 벌점을 받으면 공정성이 깨지고 공부 의욕을 꺾음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r>
              <a:rPr lang="ko-KR" altLang="en-US" dirty="0"/>
              <a:t>신경망 학습도 </a:t>
            </a:r>
            <a:r>
              <a:rPr lang="ko-KR" altLang="en-US" dirty="0" err="1"/>
              <a:t>비슷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신경망</a:t>
            </a:r>
            <a:r>
              <a:rPr lang="en-US" altLang="ko-KR" dirty="0"/>
              <a:t> </a:t>
            </a:r>
            <a:r>
              <a:rPr lang="ko-KR" altLang="en-US" dirty="0"/>
              <a:t>가중치가 학생</a:t>
            </a:r>
            <a:r>
              <a:rPr lang="en-US" altLang="ko-KR" dirty="0"/>
              <a:t>, </a:t>
            </a:r>
            <a:r>
              <a:rPr lang="ko-KR" altLang="en-US" dirty="0"/>
              <a:t>손실 함수가 시험 점수에 해당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64871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5.1.1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딥러닝의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기술 혁신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학술적인 측면의 혁신 사례</a:t>
            </a:r>
            <a:endParaRPr lang="en-US" altLang="ko-KR" dirty="0"/>
          </a:p>
          <a:p>
            <a:pPr lvl="1"/>
            <a:r>
              <a:rPr lang="ko-KR" altLang="en-US" dirty="0" err="1"/>
              <a:t>컨볼루션</a:t>
            </a:r>
            <a:r>
              <a:rPr lang="ko-KR" altLang="en-US" dirty="0"/>
              <a:t> 신경망이 </a:t>
            </a:r>
            <a:r>
              <a:rPr lang="ko-KR" altLang="en-US" dirty="0" err="1"/>
              <a:t>딥러닝의</a:t>
            </a:r>
            <a:r>
              <a:rPr lang="ko-KR" altLang="en-US" dirty="0"/>
              <a:t> 가능성을 엶</a:t>
            </a:r>
            <a:endParaRPr lang="en-US" altLang="ko-KR" dirty="0"/>
          </a:p>
          <a:p>
            <a:pPr lvl="2"/>
            <a:r>
              <a:rPr lang="ko-KR" altLang="en-US" dirty="0"/>
              <a:t>작은 크기의 </a:t>
            </a:r>
            <a:r>
              <a:rPr lang="ko-KR" altLang="en-US" dirty="0" err="1"/>
              <a:t>컨볼루션</a:t>
            </a:r>
            <a:r>
              <a:rPr lang="ko-KR" altLang="en-US" dirty="0"/>
              <a:t> 마스크를 사용하여 우수한 특징을 추출</a:t>
            </a:r>
            <a:endParaRPr lang="en-US" altLang="ko-KR" dirty="0"/>
          </a:p>
          <a:p>
            <a:pPr lvl="2"/>
            <a:r>
              <a:rPr lang="en-US" altLang="ko-KR" dirty="0"/>
              <a:t>1990</a:t>
            </a:r>
            <a:r>
              <a:rPr lang="ko-KR" altLang="en-US" dirty="0"/>
              <a:t>년대 </a:t>
            </a:r>
            <a:r>
              <a:rPr lang="ko-KR" altLang="en-US" dirty="0" err="1"/>
              <a:t>르쿤은</a:t>
            </a:r>
            <a:r>
              <a:rPr lang="ko-KR" altLang="en-US" dirty="0"/>
              <a:t> 필기 숫자에서 획기적 성능 향상</a:t>
            </a:r>
            <a:r>
              <a:rPr lang="en-US" altLang="ko-KR" dirty="0"/>
              <a:t>(</a:t>
            </a:r>
            <a:r>
              <a:rPr lang="ko-KR" altLang="en-US" dirty="0"/>
              <a:t>수표 자동인식 시스템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err="1"/>
              <a:t>AlexNet</a:t>
            </a:r>
            <a:r>
              <a:rPr lang="ko-KR" altLang="en-US" dirty="0"/>
              <a:t>은 </a:t>
            </a:r>
            <a:r>
              <a:rPr lang="ko-KR" altLang="en-US" dirty="0" err="1"/>
              <a:t>컨볼루션</a:t>
            </a:r>
            <a:r>
              <a:rPr lang="ko-KR" altLang="en-US" dirty="0"/>
              <a:t> 신경망으로 자연 영상 인식이 가능하다는 사실을 보여줌</a:t>
            </a:r>
            <a:endParaRPr lang="en-US" altLang="ko-KR" dirty="0"/>
          </a:p>
          <a:p>
            <a:pPr lvl="2"/>
            <a:r>
              <a:rPr lang="en-US" altLang="ko-KR" dirty="0"/>
              <a:t>2012</a:t>
            </a:r>
            <a:r>
              <a:rPr lang="ko-KR" altLang="en-US" dirty="0"/>
              <a:t>년 </a:t>
            </a:r>
            <a:r>
              <a:rPr lang="en-US" altLang="ko-KR" dirty="0"/>
              <a:t>ILSVRC </a:t>
            </a:r>
            <a:r>
              <a:rPr lang="ko-KR" altLang="en-US" dirty="0"/>
              <a:t>대회에서 </a:t>
            </a:r>
            <a:r>
              <a:rPr lang="en-US" altLang="ko-KR" dirty="0"/>
              <a:t>15.3% </a:t>
            </a:r>
            <a:r>
              <a:rPr lang="ko-KR" altLang="en-US" dirty="0" err="1"/>
              <a:t>오류율이라는</a:t>
            </a:r>
            <a:r>
              <a:rPr lang="ko-KR" altLang="en-US" dirty="0"/>
              <a:t> 당시 경이로운 성능으로 우승 차지</a:t>
            </a:r>
            <a:endParaRPr lang="en-US" altLang="ko-KR" dirty="0"/>
          </a:p>
          <a:p>
            <a:pPr lvl="2"/>
            <a:r>
              <a:rPr lang="ko-KR" altLang="en-US" dirty="0"/>
              <a:t>이후 컴퓨터 비전 연구는 고전적인 기계학습에서 </a:t>
            </a:r>
            <a:r>
              <a:rPr lang="ko-KR" altLang="en-US" dirty="0" err="1"/>
              <a:t>딥러닝으로</a:t>
            </a:r>
            <a:r>
              <a:rPr lang="ko-KR" altLang="en-US" dirty="0"/>
              <a:t> 대전환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음성 인식에서 혁신</a:t>
            </a:r>
            <a:endParaRPr lang="en-US" altLang="ko-KR" dirty="0"/>
          </a:p>
          <a:p>
            <a:pPr lvl="2"/>
            <a:r>
              <a:rPr lang="ko-KR" altLang="en-US" dirty="0"/>
              <a:t>힌튼 교수는 </a:t>
            </a:r>
            <a:r>
              <a:rPr lang="ko-KR" altLang="en-US" dirty="0" err="1"/>
              <a:t>딥러닝을</a:t>
            </a:r>
            <a:r>
              <a:rPr lang="ko-KR" altLang="en-US" dirty="0"/>
              <a:t> 적용하여 </a:t>
            </a:r>
            <a:r>
              <a:rPr lang="ko-KR" altLang="en-US" dirty="0" err="1"/>
              <a:t>오류율을</a:t>
            </a:r>
            <a:r>
              <a:rPr lang="ko-KR" altLang="en-US" dirty="0"/>
              <a:t> 단숨에  </a:t>
            </a:r>
            <a:r>
              <a:rPr lang="en-US" altLang="ko-KR" dirty="0"/>
              <a:t>20%</a:t>
            </a:r>
            <a:r>
              <a:rPr lang="ko-KR" altLang="en-US" dirty="0"/>
              <a:t>만큼 줄임</a:t>
            </a:r>
            <a:endParaRPr lang="en-US" altLang="ko-KR" dirty="0"/>
          </a:p>
          <a:p>
            <a:pPr lvl="2"/>
            <a:r>
              <a:rPr lang="en-US" altLang="ko-KR" dirty="0"/>
              <a:t>“10</a:t>
            </a:r>
            <a:r>
              <a:rPr lang="ko-KR" altLang="en-US" dirty="0"/>
              <a:t>년 걸릴 일을 단번에 이루었다</a:t>
            </a:r>
            <a:r>
              <a:rPr lang="en-US" altLang="ko-KR" dirty="0"/>
              <a:t>. … 10</a:t>
            </a:r>
            <a:r>
              <a:rPr lang="ko-KR" altLang="en-US" dirty="0"/>
              <a:t>개의 기술 혁신이 한꺼번에 일어났다</a:t>
            </a:r>
            <a:r>
              <a:rPr lang="en-US" altLang="ko-KR" dirty="0"/>
              <a:t>”</a:t>
            </a:r>
            <a:r>
              <a:rPr lang="ko-KR" altLang="en-US" dirty="0"/>
              <a:t>라고 </a:t>
            </a:r>
            <a:r>
              <a:rPr lang="ko-KR" altLang="en-US" dirty="0" err="1"/>
              <a:t>자평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56992"/>
            <a:ext cx="3779912" cy="222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4698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5.7.1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평균제곱오차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샘플</a:t>
            </a:r>
            <a:r>
              <a:rPr lang="en-US" altLang="ko-KR" dirty="0"/>
              <a:t> </a:t>
            </a:r>
            <a:r>
              <a:rPr lang="ko-KR" altLang="en-US" dirty="0"/>
              <a:t>하나의 오류</a:t>
            </a:r>
            <a:endParaRPr lang="en-US" altLang="ko-KR" dirty="0"/>
          </a:p>
          <a:p>
            <a:pPr lvl="1"/>
            <a:r>
              <a:rPr lang="ko-KR" altLang="en-US" dirty="0"/>
              <a:t>레이블 </a:t>
            </a:r>
            <a:r>
              <a:rPr lang="en-US" altLang="ko-KR" b="1" dirty="0"/>
              <a:t>y</a:t>
            </a:r>
            <a:r>
              <a:rPr lang="ko-KR" altLang="en-US" dirty="0"/>
              <a:t>와 신경망이 예측한 값 </a:t>
            </a:r>
            <a:r>
              <a:rPr lang="en-US" altLang="ko-KR" b="1" dirty="0"/>
              <a:t>o</a:t>
            </a:r>
            <a:r>
              <a:rPr lang="ko-KR" altLang="en-US" dirty="0"/>
              <a:t>의 차이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평균제곱오차</a:t>
            </a:r>
            <a:r>
              <a:rPr lang="en-US" altLang="ko-KR" baseline="-25000" dirty="0"/>
              <a:t>MSE(mean-squared error)</a:t>
            </a:r>
            <a:endParaRPr lang="en-US" altLang="ko-KR" dirty="0"/>
          </a:p>
          <a:p>
            <a:pPr lvl="1"/>
            <a:r>
              <a:rPr lang="ko-KR" altLang="en-US" dirty="0"/>
              <a:t>통계학에서 오랫동안 사용해온 식을 기계 학습이 빌려다 쓰는 셈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평균제곱오차의 문제점</a:t>
            </a:r>
            <a:endParaRPr lang="en-US" altLang="ko-KR" dirty="0"/>
          </a:p>
          <a:p>
            <a:pPr lvl="1"/>
            <a:r>
              <a:rPr lang="ko-KR" altLang="en-US" dirty="0"/>
              <a:t>교정에 사용하는 값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ko-KR" altLang="en-US" dirty="0" err="1"/>
              <a:t>그레이디언트가</a:t>
            </a:r>
            <a:r>
              <a:rPr lang="ko-KR" altLang="en-US" dirty="0"/>
              <a:t> 벌점에 해당</a:t>
            </a:r>
            <a:r>
              <a:rPr lang="en-US" altLang="ko-KR" dirty="0"/>
              <a:t>. </a:t>
            </a:r>
            <a:r>
              <a:rPr lang="ko-KR" altLang="en-US" dirty="0"/>
              <a:t>오차 </a:t>
            </a:r>
            <a:r>
              <a:rPr lang="en-US" altLang="ko-KR" dirty="0"/>
              <a:t>e</a:t>
            </a:r>
            <a:r>
              <a:rPr lang="ko-KR" altLang="en-US" dirty="0"/>
              <a:t>가 더 큰데 </a:t>
            </a:r>
            <a:r>
              <a:rPr lang="ko-KR" altLang="en-US" dirty="0" err="1"/>
              <a:t>그레이디언트가</a:t>
            </a:r>
            <a:r>
              <a:rPr lang="ko-KR" altLang="en-US" dirty="0"/>
              <a:t> 더 작은 상황이 발생</a:t>
            </a:r>
            <a:r>
              <a:rPr lang="en-US" altLang="ko-KR" dirty="0"/>
              <a:t>(</a:t>
            </a:r>
            <a:r>
              <a:rPr lang="ko-KR" altLang="en-US" dirty="0"/>
              <a:t>공부를 못하는 학생이 더 높은 점수를 받는 상황에 비유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학습이 느려지거나 학습이 안되는 상황을 초래할 가능성</a:t>
            </a: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44" y="1899150"/>
            <a:ext cx="2076450" cy="3619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44" y="3356992"/>
            <a:ext cx="4032448" cy="103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079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5.7.2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교차 엔트로피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엔트로피</a:t>
            </a:r>
            <a:r>
              <a:rPr lang="en-US" altLang="ko-KR" baseline="-25000" dirty="0"/>
              <a:t>entropy</a:t>
            </a:r>
          </a:p>
          <a:p>
            <a:pPr lvl="1"/>
            <a:r>
              <a:rPr lang="ko-KR" altLang="en-US" dirty="0"/>
              <a:t>확률 분포의 </a:t>
            </a:r>
            <a:r>
              <a:rPr lang="ko-KR" altLang="en-US" dirty="0" err="1"/>
              <a:t>무작위성</a:t>
            </a:r>
            <a:r>
              <a:rPr lang="en-US" altLang="ko-KR" dirty="0"/>
              <a:t>(</a:t>
            </a:r>
            <a:r>
              <a:rPr lang="ko-KR" altLang="en-US" dirty="0"/>
              <a:t>불확실성</a:t>
            </a:r>
            <a:r>
              <a:rPr lang="en-US" altLang="ko-KR" dirty="0"/>
              <a:t>)</a:t>
            </a:r>
            <a:r>
              <a:rPr lang="ko-KR" altLang="en-US" dirty="0"/>
              <a:t>을 측정하는 함수 </a:t>
            </a:r>
            <a:r>
              <a:rPr lang="en-US" altLang="ko-KR" dirty="0"/>
              <a:t>(</a:t>
            </a:r>
            <a:r>
              <a:rPr lang="ko-KR" altLang="en-US" dirty="0"/>
              <a:t>식 </a:t>
            </a:r>
            <a:r>
              <a:rPr lang="en-US" altLang="ko-KR" dirty="0"/>
              <a:t>(5.9))</a:t>
            </a:r>
          </a:p>
          <a:p>
            <a:pPr lvl="2"/>
            <a:r>
              <a:rPr lang="ko-KR" altLang="en-US" dirty="0"/>
              <a:t>공정한 주사위의 엔트로피는 찌그러진 주사위보다 높음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, 1</a:t>
            </a:r>
            <a:r>
              <a:rPr lang="ko-KR" altLang="en-US" dirty="0"/>
              <a:t>의 면적이 더 넓은 찌그러진 주사위는 불확실성이 낮아짐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공정한 주사위의 엔트로피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교차 엔트로피</a:t>
            </a:r>
            <a:r>
              <a:rPr lang="en-US" altLang="ko-KR" baseline="-25000" dirty="0"/>
              <a:t>cross entropy</a:t>
            </a:r>
          </a:p>
          <a:p>
            <a:pPr lvl="1"/>
            <a:r>
              <a:rPr lang="ko-KR" altLang="en-US" dirty="0"/>
              <a:t>두</a:t>
            </a:r>
            <a:r>
              <a:rPr lang="en-US" altLang="ko-KR" dirty="0"/>
              <a:t> </a:t>
            </a:r>
            <a:r>
              <a:rPr lang="ko-KR" altLang="en-US" dirty="0"/>
              <a:t>확률</a:t>
            </a:r>
            <a:r>
              <a:rPr lang="en-US" altLang="ko-KR" dirty="0"/>
              <a:t> </a:t>
            </a:r>
            <a:r>
              <a:rPr lang="ko-KR" altLang="en-US" dirty="0"/>
              <a:t>분포 </a:t>
            </a:r>
            <a:r>
              <a:rPr lang="en-US" altLang="ko-KR" dirty="0"/>
              <a:t>P</a:t>
            </a:r>
            <a:r>
              <a:rPr lang="ko-KR" altLang="en-US" dirty="0"/>
              <a:t>와 </a:t>
            </a:r>
            <a:r>
              <a:rPr lang="en-US" altLang="ko-KR" dirty="0"/>
              <a:t>Q</a:t>
            </a:r>
            <a:r>
              <a:rPr lang="ko-KR" altLang="en-US" dirty="0"/>
              <a:t>가 다른 정도를 측정하는 함수</a:t>
            </a:r>
            <a:r>
              <a:rPr lang="en-US" altLang="ko-KR" dirty="0"/>
              <a:t>(</a:t>
            </a:r>
            <a:r>
              <a:rPr lang="ko-KR" altLang="en-US" dirty="0"/>
              <a:t>식 </a:t>
            </a:r>
            <a:r>
              <a:rPr lang="en-US" altLang="ko-KR" dirty="0"/>
              <a:t>(5.10))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예를</a:t>
            </a:r>
            <a:r>
              <a:rPr lang="en-US" altLang="ko-KR" dirty="0"/>
              <a:t> </a:t>
            </a:r>
            <a:r>
              <a:rPr lang="ko-KR" altLang="en-US" dirty="0"/>
              <a:t>들어</a:t>
            </a:r>
            <a:r>
              <a:rPr lang="en-US" altLang="ko-KR" dirty="0"/>
              <a:t>,</a:t>
            </a:r>
          </a:p>
          <a:p>
            <a:pPr lvl="2"/>
            <a:r>
              <a:rPr lang="ko-KR" altLang="en-US" dirty="0"/>
              <a:t>공정한 주사위 </a:t>
            </a:r>
            <a:r>
              <a:rPr lang="en-US" altLang="ko-KR" dirty="0"/>
              <a:t>P</a:t>
            </a:r>
            <a:r>
              <a:rPr lang="ko-KR" altLang="en-US" dirty="0"/>
              <a:t>와 </a:t>
            </a:r>
            <a:r>
              <a:rPr lang="en-US" altLang="ko-KR" dirty="0"/>
              <a:t>Q</a:t>
            </a:r>
            <a:r>
              <a:rPr lang="ko-KR" altLang="en-US" dirty="0"/>
              <a:t>의 교차 엔트로피</a:t>
            </a:r>
            <a:endParaRPr lang="en-US" altLang="ko-KR" dirty="0"/>
          </a:p>
          <a:p>
            <a:pPr lvl="2"/>
            <a:r>
              <a:rPr lang="ko-KR" altLang="en-US" dirty="0"/>
              <a:t>공정한 주사위 </a:t>
            </a:r>
            <a:r>
              <a:rPr lang="en-US" altLang="ko-KR" dirty="0"/>
              <a:t>P</a:t>
            </a:r>
            <a:r>
              <a:rPr lang="ko-KR" altLang="en-US" dirty="0"/>
              <a:t>와 찌그러진 주사위 </a:t>
            </a:r>
            <a:r>
              <a:rPr lang="en-US" altLang="ko-KR" dirty="0"/>
              <a:t>Q(1</a:t>
            </a:r>
            <a:r>
              <a:rPr lang="ko-KR" altLang="en-US" dirty="0"/>
              <a:t>이 </a:t>
            </a:r>
            <a:r>
              <a:rPr lang="en-US" altLang="ko-KR" dirty="0"/>
              <a:t>½, </a:t>
            </a:r>
            <a:r>
              <a:rPr lang="ko-KR" altLang="en-US" dirty="0"/>
              <a:t>나머지는 </a:t>
            </a:r>
            <a:r>
              <a:rPr lang="en-US" altLang="ko-KR" dirty="0"/>
              <a:t>1/10</a:t>
            </a:r>
            <a:r>
              <a:rPr lang="ko-KR" altLang="en-US" dirty="0"/>
              <a:t>확률</a:t>
            </a:r>
            <a:r>
              <a:rPr lang="en-US" altLang="ko-KR" dirty="0"/>
              <a:t>)</a:t>
            </a:r>
            <a:r>
              <a:rPr lang="ko-KR" altLang="en-US" dirty="0"/>
              <a:t>의 교차 엔트로피</a:t>
            </a: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2276872"/>
            <a:ext cx="2952328" cy="43490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820339"/>
            <a:ext cx="3655515" cy="3864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168" y="2780928"/>
            <a:ext cx="3352800" cy="4095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0465" y="813835"/>
            <a:ext cx="7274023" cy="3012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169" y="4209158"/>
            <a:ext cx="3712840" cy="39176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3096" y="5027636"/>
            <a:ext cx="2383160" cy="49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500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5.7.2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교차 엔트로피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교차 엔트로피 손실 함수</a:t>
            </a:r>
            <a:r>
              <a:rPr lang="en-US" altLang="ko-KR" dirty="0"/>
              <a:t>(</a:t>
            </a:r>
            <a:r>
              <a:rPr lang="ko-KR" altLang="en-US" dirty="0"/>
              <a:t>식 </a:t>
            </a:r>
            <a:r>
              <a:rPr lang="en-US" altLang="ko-KR" dirty="0"/>
              <a:t>(5.11))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교차 엔트로피는 평균제곱오차의 불공정성 문제를 해결해 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딥러닝은</a:t>
            </a:r>
            <a:r>
              <a:rPr lang="ko-KR" altLang="en-US" dirty="0"/>
              <a:t> 주로 교차 엔트로피를 사용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564904"/>
            <a:ext cx="5076825" cy="4667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247366"/>
            <a:ext cx="7057653" cy="334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260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5.7.3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손실 함수의 성능 비교 실험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텐서플로는</a:t>
            </a:r>
            <a:r>
              <a:rPr lang="ko-KR" altLang="en-US" dirty="0"/>
              <a:t> </a:t>
            </a:r>
            <a:r>
              <a:rPr lang="en-US" altLang="ko-KR" dirty="0"/>
              <a:t>30</a:t>
            </a:r>
            <a:r>
              <a:rPr lang="ko-KR" altLang="en-US" dirty="0"/>
              <a:t>여종의 손실 함수 제공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hlinkClick r:id="rId2"/>
              </a:rPr>
              <a:t>http://keras.io./losses</a:t>
            </a:r>
            <a:endParaRPr lang="en-US" altLang="ko-KR" dirty="0"/>
          </a:p>
          <a:p>
            <a:r>
              <a:rPr lang="ko-KR" altLang="en-US" dirty="0"/>
              <a:t>손실 함수 지정하는 세 가지 코딩</a:t>
            </a:r>
            <a:r>
              <a:rPr lang="en-US" altLang="ko-KR" dirty="0"/>
              <a:t> </a:t>
            </a:r>
            <a:r>
              <a:rPr lang="ko-KR" altLang="en-US" dirty="0"/>
              <a:t>방식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855507"/>
            <a:ext cx="3384376" cy="58138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15" y="2564904"/>
            <a:ext cx="5280489" cy="25774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615" y="3038674"/>
            <a:ext cx="5280489" cy="63636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615" y="3936143"/>
            <a:ext cx="5280489" cy="50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651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5.7.3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손실 함수의 성능 비교 실험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평균제곱오차와 교차 엔트로피를 비교하는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5-10]</a:t>
            </a:r>
          </a:p>
          <a:p>
            <a:pPr lvl="1"/>
            <a:r>
              <a:rPr lang="ko-KR" altLang="en-US" dirty="0"/>
              <a:t>공정한 비교를 위해 </a:t>
            </a:r>
            <a:r>
              <a:rPr lang="ko-KR" altLang="en-US" dirty="0" err="1"/>
              <a:t>하이퍼</a:t>
            </a:r>
            <a:r>
              <a:rPr lang="en-US" altLang="ko-KR" dirty="0"/>
              <a:t> </a:t>
            </a:r>
            <a:r>
              <a:rPr lang="ko-KR" altLang="en-US" dirty="0"/>
              <a:t>매개변수는 동일하게 설정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628800"/>
            <a:ext cx="5875952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1803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5.7.3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손실 함수의 성능 비교 실험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9" y="996157"/>
            <a:ext cx="6984775" cy="2253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45" y="1223795"/>
            <a:ext cx="6984775" cy="537802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347864" y="894929"/>
            <a:ext cx="41764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</a:rPr>
              <a:t>26~33</a:t>
            </a:r>
            <a:r>
              <a:rPr lang="ko-KR" altLang="en-US" sz="1600" dirty="0">
                <a:solidFill>
                  <a:srgbClr val="0000FF"/>
                </a:solidFill>
              </a:rPr>
              <a:t>행</a:t>
            </a:r>
            <a:r>
              <a:rPr lang="en-US" altLang="ko-KR" sz="1600" dirty="0">
                <a:solidFill>
                  <a:srgbClr val="0000FF"/>
                </a:solidFill>
              </a:rPr>
              <a:t>: </a:t>
            </a:r>
            <a:r>
              <a:rPr lang="ko-KR" altLang="en-US" sz="1600" dirty="0">
                <a:solidFill>
                  <a:srgbClr val="0000FF"/>
                </a:solidFill>
              </a:rPr>
              <a:t>평균제곱오차를 사용하는 </a:t>
            </a:r>
            <a:endParaRPr lang="en-US" altLang="ko-KR" sz="1600" dirty="0">
              <a:solidFill>
                <a:srgbClr val="0000FF"/>
              </a:solidFill>
            </a:endParaRPr>
          </a:p>
          <a:p>
            <a:r>
              <a:rPr lang="en-US" altLang="ko-KR" sz="1600" dirty="0">
                <a:solidFill>
                  <a:srgbClr val="0000FF"/>
                </a:solidFill>
              </a:rPr>
              <a:t>             </a:t>
            </a:r>
            <a:r>
              <a:rPr lang="ko-KR" altLang="en-US" sz="1600" dirty="0">
                <a:solidFill>
                  <a:srgbClr val="0000FF"/>
                </a:solidFill>
              </a:rPr>
              <a:t>모델 </a:t>
            </a:r>
            <a:r>
              <a:rPr lang="en-US" altLang="ko-KR" sz="1600" dirty="0" err="1">
                <a:solidFill>
                  <a:srgbClr val="0000FF"/>
                </a:solidFill>
              </a:rPr>
              <a:t>dmlp_mse</a:t>
            </a:r>
            <a:r>
              <a:rPr lang="ko-KR" altLang="en-US" sz="1600" dirty="0">
                <a:solidFill>
                  <a:srgbClr val="0000FF"/>
                </a:solidFill>
              </a:rPr>
              <a:t>를</a:t>
            </a:r>
            <a:r>
              <a:rPr lang="en-US" altLang="ko-KR" sz="1600" dirty="0">
                <a:solidFill>
                  <a:srgbClr val="0000FF"/>
                </a:solidFill>
              </a:rPr>
              <a:t> </a:t>
            </a:r>
            <a:r>
              <a:rPr lang="ko-KR" altLang="en-US" sz="1600" dirty="0">
                <a:solidFill>
                  <a:srgbClr val="0000FF"/>
                </a:solidFill>
              </a:rPr>
              <a:t>생성하고 학습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347864" y="3620420"/>
            <a:ext cx="40324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</a:rPr>
              <a:t>36~43</a:t>
            </a:r>
            <a:r>
              <a:rPr lang="ko-KR" altLang="en-US" sz="1600" dirty="0">
                <a:solidFill>
                  <a:srgbClr val="0000FF"/>
                </a:solidFill>
              </a:rPr>
              <a:t>행</a:t>
            </a:r>
            <a:r>
              <a:rPr lang="en-US" altLang="ko-KR" sz="1600" dirty="0">
                <a:solidFill>
                  <a:srgbClr val="0000FF"/>
                </a:solidFill>
              </a:rPr>
              <a:t>: </a:t>
            </a:r>
            <a:r>
              <a:rPr lang="ko-KR" altLang="en-US" sz="1600" dirty="0">
                <a:solidFill>
                  <a:srgbClr val="0000FF"/>
                </a:solidFill>
              </a:rPr>
              <a:t>교차 엔트로피를 사용하는 </a:t>
            </a:r>
            <a:endParaRPr lang="en-US" altLang="ko-KR" sz="1600" dirty="0">
              <a:solidFill>
                <a:srgbClr val="0000FF"/>
              </a:solidFill>
            </a:endParaRPr>
          </a:p>
          <a:p>
            <a:r>
              <a:rPr lang="en-US" altLang="ko-KR" sz="1600" dirty="0">
                <a:solidFill>
                  <a:srgbClr val="0000FF"/>
                </a:solidFill>
              </a:rPr>
              <a:t>             </a:t>
            </a:r>
            <a:r>
              <a:rPr lang="ko-KR" altLang="en-US" sz="1600" dirty="0">
                <a:solidFill>
                  <a:srgbClr val="0000FF"/>
                </a:solidFill>
              </a:rPr>
              <a:t>모델 </a:t>
            </a:r>
            <a:r>
              <a:rPr lang="en-US" altLang="ko-KR" sz="1600" dirty="0" err="1">
                <a:solidFill>
                  <a:srgbClr val="0000FF"/>
                </a:solidFill>
              </a:rPr>
              <a:t>dmlp_ce</a:t>
            </a:r>
            <a:r>
              <a:rPr lang="ko-KR" altLang="en-US" sz="1600" dirty="0">
                <a:solidFill>
                  <a:srgbClr val="0000FF"/>
                </a:solidFill>
              </a:rPr>
              <a:t>를</a:t>
            </a:r>
            <a:r>
              <a:rPr lang="en-US" altLang="ko-KR" sz="1600" dirty="0">
                <a:solidFill>
                  <a:srgbClr val="0000FF"/>
                </a:solidFill>
              </a:rPr>
              <a:t> </a:t>
            </a:r>
            <a:r>
              <a:rPr lang="ko-KR" altLang="en-US" sz="1600" dirty="0">
                <a:solidFill>
                  <a:srgbClr val="0000FF"/>
                </a:solidFill>
              </a:rPr>
              <a:t>생성하고 학습</a:t>
            </a:r>
          </a:p>
        </p:txBody>
      </p:sp>
    </p:spTree>
    <p:extLst>
      <p:ext uri="{BB962C8B-B14F-4D97-AF65-F5344CB8AC3E}">
        <p14:creationId xmlns:p14="http://schemas.microsoft.com/office/powerpoint/2010/main" val="5167790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5.7.3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손실 함수의 성능 비교 실험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268760"/>
            <a:ext cx="842962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672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49" y="908720"/>
            <a:ext cx="6886181" cy="532859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5.7.3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손실 함수의 성능 비교 실험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096" y="3104964"/>
            <a:ext cx="252028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교차 엔트로피가 </a:t>
            </a:r>
            <a:r>
              <a:rPr lang="en-US" altLang="ko-KR" sz="1400" dirty="0">
                <a:solidFill>
                  <a:srgbClr val="0000FF"/>
                </a:solidFill>
              </a:rPr>
              <a:t>0.15% </a:t>
            </a:r>
            <a:r>
              <a:rPr lang="ko-KR" altLang="en-US" sz="1400" dirty="0">
                <a:solidFill>
                  <a:srgbClr val="0000FF"/>
                </a:solidFill>
              </a:rPr>
              <a:t>우수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4355976" y="3140968"/>
            <a:ext cx="1092148" cy="320113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279257" y="4452115"/>
            <a:ext cx="3305622" cy="43412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교차 엔트로피가 미세하게 우세한 경향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 flipV="1">
            <a:off x="4452039" y="4092075"/>
            <a:ext cx="840042" cy="52713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48" y="6332651"/>
            <a:ext cx="6370879" cy="33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5104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5.8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딥러닝이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사용하는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옵티마이저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손실</a:t>
            </a:r>
            <a:r>
              <a:rPr lang="en-US" altLang="ko-KR" dirty="0"/>
              <a:t> </a:t>
            </a:r>
            <a:r>
              <a:rPr lang="ko-KR" altLang="en-US" dirty="0"/>
              <a:t>함수의 최저점을 찾아주는 </a:t>
            </a:r>
            <a:r>
              <a:rPr lang="ko-KR" altLang="en-US" dirty="0" err="1"/>
              <a:t>옵티마이저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표준에 해당하는 </a:t>
            </a:r>
            <a:r>
              <a:rPr lang="en-US" altLang="ko-KR" dirty="0"/>
              <a:t>SGD </a:t>
            </a:r>
            <a:r>
              <a:rPr lang="ko-KR" altLang="en-US" dirty="0" err="1"/>
              <a:t>옵티마이저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4-5])</a:t>
            </a:r>
            <a:r>
              <a:rPr lang="ko-KR" altLang="en-US" dirty="0"/>
              <a:t>를 개선하는 두 가지 아이디어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모멘텀</a:t>
            </a:r>
            <a:r>
              <a:rPr lang="en-US" altLang="ko-KR" baseline="-25000" dirty="0"/>
              <a:t>momentum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적응적 </a:t>
            </a:r>
            <a:r>
              <a:rPr lang="ko-KR" altLang="en-US" dirty="0" err="1"/>
              <a:t>학습률</a:t>
            </a:r>
            <a:r>
              <a:rPr lang="en-US" altLang="ko-KR" baseline="-25000" dirty="0"/>
              <a:t>adaptive learning rate</a:t>
            </a:r>
          </a:p>
        </p:txBody>
      </p:sp>
    </p:spTree>
    <p:extLst>
      <p:ext uri="{BB962C8B-B14F-4D97-AF65-F5344CB8AC3E}">
        <p14:creationId xmlns:p14="http://schemas.microsoft.com/office/powerpoint/2010/main" val="21152934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5.8.1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모멘텀을 적용한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옵티마이저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물리에서 모멘텀</a:t>
            </a:r>
            <a:endParaRPr lang="en-US" altLang="ko-KR" dirty="0"/>
          </a:p>
          <a:p>
            <a:pPr lvl="1"/>
            <a:r>
              <a:rPr lang="ko-KR" altLang="en-US" dirty="0"/>
              <a:t>이전 운동량을 현재에 반영</a:t>
            </a:r>
            <a:r>
              <a:rPr lang="en-US" altLang="ko-KR" dirty="0"/>
              <a:t>(</a:t>
            </a:r>
            <a:r>
              <a:rPr lang="ko-KR" altLang="en-US" dirty="0"/>
              <a:t>관성과 관련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옵티마이저에</a:t>
            </a:r>
            <a:r>
              <a:rPr lang="ko-KR" altLang="en-US" dirty="0"/>
              <a:t> 적용하면 뚜렷한 성능 향상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모멘텀의 원리</a:t>
            </a:r>
            <a:endParaRPr lang="en-US" altLang="ko-KR" dirty="0"/>
          </a:p>
          <a:p>
            <a:pPr lvl="1"/>
            <a:r>
              <a:rPr lang="ko-KR" altLang="en-US" dirty="0"/>
              <a:t>모멘텀에서는 이전 방향 정보 </a:t>
            </a:r>
            <a:r>
              <a:rPr lang="en-US" altLang="ko-KR" b="1" dirty="0"/>
              <a:t>v</a:t>
            </a:r>
            <a:r>
              <a:rPr lang="ko-KR" altLang="en-US" dirty="0"/>
              <a:t>를 같이 고려</a:t>
            </a:r>
            <a:r>
              <a:rPr lang="en-US" altLang="ko-KR" dirty="0"/>
              <a:t>(</a:t>
            </a:r>
            <a:r>
              <a:rPr lang="el-GR" altLang="ko-KR" dirty="0"/>
              <a:t>α</a:t>
            </a:r>
            <a:r>
              <a:rPr lang="ko-KR" altLang="en-US" dirty="0"/>
              <a:t>는</a:t>
            </a:r>
            <a:r>
              <a:rPr lang="en-US" altLang="ko-KR" dirty="0"/>
              <a:t> [0,1]</a:t>
            </a:r>
            <a:r>
              <a:rPr lang="ko-KR" altLang="en-US" dirty="0"/>
              <a:t>사이에서 조절</a:t>
            </a:r>
            <a:r>
              <a:rPr lang="en-US" altLang="ko-KR" dirty="0"/>
              <a:t>)</a:t>
            </a:r>
          </a:p>
          <a:p>
            <a:pPr lvl="2"/>
            <a:r>
              <a:rPr lang="el-GR" altLang="ko-KR" dirty="0"/>
              <a:t>α</a:t>
            </a:r>
            <a:r>
              <a:rPr lang="en-US" altLang="ko-KR" dirty="0"/>
              <a:t>=0</a:t>
            </a:r>
            <a:r>
              <a:rPr lang="ko-KR" altLang="en-US" dirty="0"/>
              <a:t>는 고전적 </a:t>
            </a:r>
            <a:r>
              <a:rPr lang="en-US" altLang="ko-KR" dirty="0"/>
              <a:t>SGD, </a:t>
            </a:r>
            <a:r>
              <a:rPr lang="el-GR" altLang="ko-KR" dirty="0"/>
              <a:t>α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에 가까울수록 이전 정보에 큰 가중치 부여</a:t>
            </a:r>
            <a:endParaRPr lang="en-US" altLang="ko-KR" dirty="0"/>
          </a:p>
          <a:p>
            <a:pPr lvl="2"/>
            <a:r>
              <a:rPr lang="ko-KR" altLang="en-US" dirty="0"/>
              <a:t>보통 </a:t>
            </a:r>
            <a:r>
              <a:rPr lang="el-GR" altLang="ko-KR" dirty="0"/>
              <a:t>α</a:t>
            </a:r>
            <a:r>
              <a:rPr lang="en-US" altLang="ko-KR" dirty="0"/>
              <a:t>=0.5, 0.9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r>
              <a:rPr lang="en-US" altLang="ko-KR" dirty="0"/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284984"/>
            <a:ext cx="7241596" cy="9348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081" y="4187602"/>
            <a:ext cx="4221701" cy="248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61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5.1.1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딥러닝의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기술 혁신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556792"/>
            <a:ext cx="8296774" cy="416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860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5.8.1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모멘텀을 적용한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옵티마이저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err="1"/>
                  <a:t>네스테로프</a:t>
                </a:r>
                <a:r>
                  <a:rPr lang="ko-KR" altLang="en-US" dirty="0"/>
                  <a:t> 모멘텀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현재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점</a:t>
                </a:r>
                <a:r>
                  <a:rPr lang="en-US" altLang="ko-KR" dirty="0"/>
                  <a:t> </a:t>
                </a:r>
                <a:r>
                  <a:rPr lang="en-US" altLang="ko-KR" b="1" dirty="0"/>
                  <a:t>w</a:t>
                </a:r>
                <a:r>
                  <a:rPr lang="ko-KR" altLang="en-US" dirty="0"/>
                  <a:t>에서 미분하는 대신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이전 정보 </a:t>
                </a:r>
                <a:r>
                  <a:rPr lang="el-GR" altLang="ko-KR" dirty="0"/>
                  <a:t>α</a:t>
                </a:r>
                <a:r>
                  <a:rPr lang="en-US" altLang="ko-KR" b="1" dirty="0"/>
                  <a:t>v</a:t>
                </a:r>
                <a:r>
                  <a:rPr lang="ko-KR" altLang="en-US" dirty="0"/>
                  <a:t>를 이용하여 다음에 이동할 곳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</m:acc>
                  </m:oMath>
                </a14:m>
                <a:r>
                  <a:rPr lang="ko-KR" altLang="en-US" dirty="0"/>
                  <a:t>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예측하고 그곳에서 </a:t>
                </a:r>
                <a:r>
                  <a:rPr lang="ko-KR" altLang="en-US" dirty="0" err="1"/>
                  <a:t>그레이디언트를</a:t>
                </a:r>
                <a:r>
                  <a:rPr lang="ko-KR" altLang="en-US" dirty="0"/>
                  <a:t> 계산 </a:t>
                </a:r>
                <a:endParaRPr lang="en-US" altLang="ko-KR" dirty="0"/>
              </a:p>
              <a:p>
                <a:r>
                  <a:rPr lang="ko-KR" altLang="en-US" dirty="0"/>
                  <a:t>모멘텀 효과를 시각화하는 사이트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157" y="3621088"/>
            <a:ext cx="5635550" cy="28482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2821802"/>
            <a:ext cx="7724488" cy="60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500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5.8.1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모멘텀을 적용한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옵티마이저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텐서플로에서</a:t>
            </a:r>
            <a:r>
              <a:rPr lang="ko-KR" altLang="en-US" dirty="0"/>
              <a:t> 모멘텀 적용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기본값은 모멘텀 적용 않고 </a:t>
            </a:r>
            <a:r>
              <a:rPr lang="ko-KR" altLang="en-US" dirty="0" err="1"/>
              <a:t>네스테로프</a:t>
            </a:r>
            <a:r>
              <a:rPr lang="ko-KR" altLang="en-US" dirty="0"/>
              <a:t> 적용 안함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만일 </a:t>
            </a:r>
            <a:r>
              <a:rPr lang="ko-KR" altLang="en-US" dirty="0" err="1"/>
              <a:t>학습률</a:t>
            </a:r>
            <a:r>
              <a:rPr lang="ko-KR" altLang="en-US" dirty="0"/>
              <a:t> </a:t>
            </a:r>
            <a:r>
              <a:rPr lang="en-US" altLang="ko-KR" dirty="0"/>
              <a:t>0.0001, </a:t>
            </a:r>
            <a:r>
              <a:rPr lang="ko-KR" altLang="en-US" dirty="0"/>
              <a:t>모멘텀 </a:t>
            </a:r>
            <a:r>
              <a:rPr lang="en-US" altLang="ko-KR" dirty="0"/>
              <a:t>0.9, </a:t>
            </a:r>
            <a:r>
              <a:rPr lang="ko-KR" altLang="en-US" dirty="0" err="1"/>
              <a:t>네스테로프</a:t>
            </a:r>
            <a:r>
              <a:rPr lang="ko-KR" altLang="en-US" dirty="0"/>
              <a:t> 적용하려면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 err="1"/>
              <a:t>tensorflow.keras</a:t>
            </a:r>
            <a:r>
              <a:rPr lang="en-US" altLang="ko-KR" dirty="0"/>
              <a:t>. </a:t>
            </a:r>
            <a:r>
              <a:rPr lang="en-US" altLang="ko-KR" dirty="0" err="1"/>
              <a:t>optimizer.SGD</a:t>
            </a:r>
            <a:r>
              <a:rPr lang="en-US" altLang="ko-KR" dirty="0"/>
              <a:t>(</a:t>
            </a:r>
            <a:r>
              <a:rPr lang="en-US" altLang="ko-KR" dirty="0" err="1"/>
              <a:t>learning_rate</a:t>
            </a:r>
            <a:r>
              <a:rPr lang="en-US" altLang="ko-KR" dirty="0"/>
              <a:t>=0.0001, momentum=0.9, </a:t>
            </a:r>
            <a:r>
              <a:rPr lang="en-US" altLang="ko-KR" dirty="0" err="1"/>
              <a:t>nesterov</a:t>
            </a:r>
            <a:r>
              <a:rPr lang="en-US" altLang="ko-KR" dirty="0"/>
              <a:t>=True)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호출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916832"/>
            <a:ext cx="8045722" cy="124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8354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5.8.2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적응적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학습률을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적용한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옵티마이저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식 </a:t>
            </a:r>
            <a:r>
              <a:rPr lang="en-US" altLang="ko-KR" dirty="0"/>
              <a:t>(5.12)</a:t>
            </a:r>
            <a:r>
              <a:rPr lang="ko-KR" altLang="en-US" dirty="0"/>
              <a:t>의 </a:t>
            </a:r>
            <a:r>
              <a:rPr lang="ko-KR" altLang="en-US" dirty="0" err="1"/>
              <a:t>학습률</a:t>
            </a:r>
            <a:endParaRPr lang="en-US" altLang="ko-KR" dirty="0"/>
          </a:p>
          <a:p>
            <a:pPr lvl="1"/>
            <a:r>
              <a:rPr lang="ko-KR" altLang="en-US" dirty="0" err="1"/>
              <a:t>그레이디언트는</a:t>
            </a:r>
            <a:r>
              <a:rPr lang="ko-KR" altLang="en-US" dirty="0"/>
              <a:t> 최저점의 방향은 알려주지만 </a:t>
            </a:r>
            <a:r>
              <a:rPr lang="ko-KR" altLang="en-US" dirty="0" err="1"/>
              <a:t>이동량에</a:t>
            </a:r>
            <a:r>
              <a:rPr lang="ko-KR" altLang="en-US" dirty="0"/>
              <a:t> 대한 정보는 없기 때문에 작은 </a:t>
            </a:r>
            <a:r>
              <a:rPr lang="ko-KR" altLang="en-US" dirty="0" err="1"/>
              <a:t>학습률을</a:t>
            </a:r>
            <a:r>
              <a:rPr lang="ko-KR" altLang="en-US" dirty="0"/>
              <a:t> 곱해 조금씩 보수적으로 이동</a:t>
            </a:r>
            <a:endParaRPr lang="en-US" altLang="ko-KR" dirty="0"/>
          </a:p>
          <a:p>
            <a:pPr lvl="1"/>
            <a:r>
              <a:rPr lang="ko-KR" altLang="en-US" dirty="0" err="1"/>
              <a:t>학습률이</a:t>
            </a:r>
            <a:r>
              <a:rPr lang="ko-KR" altLang="en-US" dirty="0"/>
              <a:t> 너무 작으면 학습에 많은 시간 소요</a:t>
            </a:r>
            <a:r>
              <a:rPr lang="en-US" altLang="ko-KR" dirty="0"/>
              <a:t>. </a:t>
            </a:r>
            <a:r>
              <a:rPr lang="ko-KR" altLang="en-US" dirty="0"/>
              <a:t>너무 크면 진동 가능성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r>
              <a:rPr lang="ko-KR" altLang="en-US" dirty="0"/>
              <a:t>적응적 </a:t>
            </a:r>
            <a:r>
              <a:rPr lang="ko-KR" altLang="en-US" dirty="0" err="1"/>
              <a:t>학습률</a:t>
            </a:r>
            <a:endParaRPr lang="en-US" altLang="ko-KR" dirty="0"/>
          </a:p>
          <a:p>
            <a:pPr lvl="1"/>
            <a:r>
              <a:rPr lang="ko-KR" altLang="en-US" dirty="0"/>
              <a:t>상황에 맞게 </a:t>
            </a:r>
            <a:r>
              <a:rPr lang="ko-KR" altLang="en-US" dirty="0" err="1"/>
              <a:t>학습률을</a:t>
            </a:r>
            <a:r>
              <a:rPr lang="ko-KR" altLang="en-US" dirty="0"/>
              <a:t> 조절하는 방법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2276872"/>
            <a:ext cx="4840608" cy="22322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5157192"/>
            <a:ext cx="5676531" cy="152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869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755187"/>
            <a:ext cx="8449195" cy="250190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5.8.2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적응적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학습률을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적용한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옵티마이저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/>
              <a:t>옵티마이저의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5364088" y="1269096"/>
            <a:ext cx="3024336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오래된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 err="1">
                <a:solidFill>
                  <a:srgbClr val="0000FF"/>
                </a:solidFill>
              </a:rPr>
              <a:t>그레이디언트의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영향을 줄임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en-US" altLang="ko-KR" sz="1400" dirty="0">
                <a:solidFill>
                  <a:srgbClr val="0000FF"/>
                </a:solidFill>
              </a:rPr>
              <a:t>(</a:t>
            </a:r>
            <a:r>
              <a:rPr lang="ko-KR" altLang="en-US" sz="1400" dirty="0">
                <a:solidFill>
                  <a:srgbClr val="0000FF"/>
                </a:solidFill>
              </a:rPr>
              <a:t>값이 작을수록 영향력이 </a:t>
            </a:r>
            <a:r>
              <a:rPr lang="ko-KR" altLang="en-US" sz="1400" dirty="0" err="1">
                <a:solidFill>
                  <a:srgbClr val="0000FF"/>
                </a:solidFill>
              </a:rPr>
              <a:t>줄어듬</a:t>
            </a:r>
            <a:r>
              <a:rPr lang="en-US" altLang="ko-KR" sz="1400" dirty="0">
                <a:solidFill>
                  <a:srgbClr val="0000FF"/>
                </a:solidFill>
              </a:rPr>
              <a:t>)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6552220" y="1915357"/>
            <a:ext cx="288032" cy="100811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940152" y="4365104"/>
            <a:ext cx="1152128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모멘텀 관련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6300192" y="3753036"/>
            <a:ext cx="72008" cy="612068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380312" y="4368726"/>
            <a:ext cx="1152128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RMS</a:t>
            </a:r>
            <a:r>
              <a:rPr lang="ko-KR" altLang="en-US" sz="1400" dirty="0">
                <a:solidFill>
                  <a:srgbClr val="0000FF"/>
                </a:solidFill>
              </a:rPr>
              <a:t>의 </a:t>
            </a:r>
            <a:r>
              <a:rPr lang="en-US" altLang="ko-KR" sz="1400" dirty="0">
                <a:solidFill>
                  <a:srgbClr val="0000FF"/>
                </a:solidFill>
              </a:rPr>
              <a:t>rho</a:t>
            </a:r>
          </a:p>
        </p:txBody>
      </p:sp>
      <p:cxnSp>
        <p:nvCxnSpPr>
          <p:cNvPr id="17" name="직선 화살표 연결선 16"/>
          <p:cNvCxnSpPr/>
          <p:nvPr/>
        </p:nvCxnSpPr>
        <p:spPr>
          <a:xfrm flipH="1" flipV="1">
            <a:off x="7596336" y="3789040"/>
            <a:ext cx="144016" cy="57968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6391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5.8.2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적응적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학습률을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적용한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옵티마이저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/>
              <a:t>옵티마이저의</a:t>
            </a:r>
            <a:r>
              <a:rPr lang="ko-KR" altLang="en-US" dirty="0"/>
              <a:t> 수렴 특성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628800"/>
            <a:ext cx="8100392" cy="362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262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5.8.3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옵티마이저의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성능 비교 실험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[</a:t>
            </a:r>
            <a:r>
              <a:rPr lang="ko-KR" altLang="en-US" dirty="0"/>
              <a:t>프로그램</a:t>
            </a:r>
            <a:r>
              <a:rPr lang="en-US" altLang="ko-KR" dirty="0"/>
              <a:t> 5-11]</a:t>
            </a:r>
            <a:r>
              <a:rPr lang="ko-KR" altLang="en-US" dirty="0"/>
              <a:t>은 네 가지 </a:t>
            </a:r>
            <a:r>
              <a:rPr lang="ko-KR" altLang="en-US" dirty="0" err="1"/>
              <a:t>옵티마이저의</a:t>
            </a:r>
            <a:r>
              <a:rPr lang="ko-KR" altLang="en-US" dirty="0"/>
              <a:t> 성능을 비교</a:t>
            </a:r>
            <a:endParaRPr lang="en-US" altLang="ko-KR" dirty="0"/>
          </a:p>
          <a:p>
            <a:pPr lvl="1"/>
            <a:r>
              <a:rPr lang="ko-KR" altLang="en-US" dirty="0"/>
              <a:t>손실 함수를 비교하는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5-10]</a:t>
            </a:r>
            <a:r>
              <a:rPr lang="ko-KR" altLang="en-US" dirty="0"/>
              <a:t>을 약간 개조하면 됨</a:t>
            </a:r>
            <a:endParaRPr lang="en-US" altLang="ko-KR" dirty="0"/>
          </a:p>
          <a:p>
            <a:pPr lvl="1"/>
            <a:r>
              <a:rPr lang="ko-KR" altLang="en-US" dirty="0"/>
              <a:t>같은 코드를 네 번 반복하므로</a:t>
            </a:r>
            <a:r>
              <a:rPr lang="en-US" altLang="ko-KR" dirty="0"/>
              <a:t> </a:t>
            </a:r>
            <a:r>
              <a:rPr lang="ko-KR" altLang="en-US" dirty="0"/>
              <a:t>함수를 사용하여 프로그램 품질 높임</a:t>
            </a:r>
            <a:endParaRPr lang="en-US" altLang="ko-KR" dirty="0"/>
          </a:p>
          <a:p>
            <a:pPr lvl="1"/>
            <a:r>
              <a:rPr lang="ko-KR" altLang="en-US" dirty="0"/>
              <a:t>공정한 비교를 위해 모든 </a:t>
            </a:r>
            <a:r>
              <a:rPr lang="ko-KR" altLang="en-US" dirty="0" err="1"/>
              <a:t>옵티마이저는</a:t>
            </a:r>
            <a:r>
              <a:rPr lang="ko-KR" altLang="en-US" dirty="0"/>
              <a:t> 기본값 사용</a:t>
            </a:r>
            <a:r>
              <a:rPr lang="en-US" altLang="ko-KR" dirty="0"/>
              <a:t>, </a:t>
            </a:r>
            <a:r>
              <a:rPr lang="en-US" altLang="ko-KR" dirty="0" err="1"/>
              <a:t>batch_size</a:t>
            </a:r>
            <a:r>
              <a:rPr lang="ko-KR" altLang="en-US" dirty="0"/>
              <a:t>와 </a:t>
            </a:r>
            <a:r>
              <a:rPr lang="en-US" altLang="ko-KR" dirty="0"/>
              <a:t>epochs</a:t>
            </a:r>
            <a:r>
              <a:rPr lang="ko-KR" altLang="en-US" dirty="0"/>
              <a:t>은 같은 값 사용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950" y="2372469"/>
            <a:ext cx="7029598" cy="425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253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5.8.3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옵티마이저의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성능 비교 실험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1" y="980728"/>
            <a:ext cx="7776864" cy="44118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18" y="5370331"/>
            <a:ext cx="7766207" cy="127759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491880" y="3140968"/>
            <a:ext cx="39421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ko-KR" altLang="en-US" sz="1600" dirty="0">
                <a:solidFill>
                  <a:srgbClr val="0000FF"/>
                </a:solidFill>
              </a:rPr>
              <a:t>같은 코드를 네 번 반복하므로</a:t>
            </a:r>
            <a:r>
              <a:rPr lang="en-US" altLang="ko-KR" sz="1600" dirty="0">
                <a:solidFill>
                  <a:srgbClr val="0000FF"/>
                </a:solidFill>
              </a:rPr>
              <a:t> </a:t>
            </a:r>
            <a:r>
              <a:rPr lang="ko-KR" altLang="en-US" sz="1600" dirty="0">
                <a:solidFill>
                  <a:srgbClr val="0000FF"/>
                </a:solidFill>
              </a:rPr>
              <a:t>함수를 사용하여 프로그램 품질 높임</a:t>
            </a:r>
            <a:endParaRPr lang="en-US" altLang="ko-KR" sz="1600" dirty="0">
              <a:solidFill>
                <a:srgbClr val="0000FF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2843808" y="3501008"/>
            <a:ext cx="1080120" cy="100811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5890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5.8.3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옵티마이저의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성능 비교 실험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983" y="980728"/>
            <a:ext cx="6011898" cy="561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015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5.8.3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옵티마이저의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성능 비교 실험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980728"/>
            <a:ext cx="6768752" cy="19789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52" y="2954084"/>
            <a:ext cx="6768752" cy="375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188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836712"/>
            <a:ext cx="6971878" cy="585670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5.8.3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옵티마이저의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성능 비교 실험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71811" y="2509860"/>
            <a:ext cx="3305622" cy="63110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Adam</a:t>
            </a:r>
            <a:r>
              <a:rPr lang="ko-KR" altLang="en-US" sz="1400" dirty="0">
                <a:solidFill>
                  <a:srgbClr val="0000FF"/>
                </a:solidFill>
              </a:rPr>
              <a:t>과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en-US" altLang="ko-KR" sz="1400" dirty="0" err="1">
                <a:solidFill>
                  <a:srgbClr val="0000FF"/>
                </a:solidFill>
              </a:rPr>
              <a:t>RMSprop</a:t>
            </a:r>
            <a:r>
              <a:rPr lang="ko-KR" altLang="en-US" sz="1400" dirty="0">
                <a:solidFill>
                  <a:srgbClr val="0000FF"/>
                </a:solidFill>
              </a:rPr>
              <a:t>이 선두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en-US" altLang="ko-KR" sz="1400" dirty="0" err="1">
                <a:solidFill>
                  <a:srgbClr val="0000FF"/>
                </a:solidFill>
              </a:rPr>
              <a:t>RMSprop</a:t>
            </a:r>
            <a:r>
              <a:rPr lang="ko-KR" altLang="en-US" sz="1400" dirty="0">
                <a:solidFill>
                  <a:srgbClr val="0000FF"/>
                </a:solidFill>
              </a:rPr>
              <a:t>이 </a:t>
            </a:r>
            <a:r>
              <a:rPr lang="en-US" altLang="ko-KR" sz="1400" dirty="0">
                <a:solidFill>
                  <a:srgbClr val="0000FF"/>
                </a:solidFill>
              </a:rPr>
              <a:t>0.07% </a:t>
            </a:r>
            <a:r>
              <a:rPr lang="ko-KR" altLang="en-US" sz="1400" dirty="0">
                <a:solidFill>
                  <a:srgbClr val="0000FF"/>
                </a:solidFill>
              </a:rPr>
              <a:t>우수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3851920" y="2852936"/>
            <a:ext cx="1319892" cy="432048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385617" y="3411431"/>
            <a:ext cx="2952328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 err="1">
                <a:solidFill>
                  <a:srgbClr val="0000FF"/>
                </a:solidFill>
              </a:rPr>
              <a:t>RMSprop</a:t>
            </a:r>
            <a:r>
              <a:rPr lang="ko-KR" altLang="en-US" sz="1400" dirty="0">
                <a:solidFill>
                  <a:srgbClr val="0000FF"/>
                </a:solidFill>
              </a:rPr>
              <a:t>은 훈련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집합과 검증 집합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</a:p>
          <a:p>
            <a:r>
              <a:rPr lang="ko-KR" altLang="en-US" sz="1400" dirty="0">
                <a:solidFill>
                  <a:srgbClr val="0000FF"/>
                </a:solidFill>
              </a:rPr>
              <a:t>차이가 작아 일반화 능력이 우수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4644008" y="3771471"/>
            <a:ext cx="720080" cy="720433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997626" y="5213350"/>
            <a:ext cx="3678829" cy="109733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- </a:t>
            </a:r>
            <a:r>
              <a:rPr lang="ko-KR" altLang="en-US" sz="1400" dirty="0">
                <a:solidFill>
                  <a:srgbClr val="0000FF"/>
                </a:solidFill>
              </a:rPr>
              <a:t>분석 결과는 </a:t>
            </a:r>
            <a:r>
              <a:rPr lang="en-US" altLang="ko-KR" sz="1400" dirty="0">
                <a:solidFill>
                  <a:srgbClr val="0000FF"/>
                </a:solidFill>
              </a:rPr>
              <a:t>fashion MNIST</a:t>
            </a:r>
            <a:r>
              <a:rPr lang="ko-KR" altLang="en-US" sz="1400" dirty="0">
                <a:solidFill>
                  <a:srgbClr val="0000FF"/>
                </a:solidFill>
              </a:rPr>
              <a:t>에 국한됨</a:t>
            </a:r>
            <a:r>
              <a:rPr lang="en-US" altLang="ko-KR" sz="1400" dirty="0">
                <a:solidFill>
                  <a:srgbClr val="0000FF"/>
                </a:solidFill>
              </a:rPr>
              <a:t>.</a:t>
            </a:r>
          </a:p>
          <a:p>
            <a:r>
              <a:rPr lang="en-US" altLang="ko-KR" sz="1400" dirty="0">
                <a:solidFill>
                  <a:srgbClr val="0000FF"/>
                </a:solidFill>
              </a:rPr>
              <a:t>- </a:t>
            </a:r>
            <a:r>
              <a:rPr lang="ko-KR" altLang="en-US" sz="1400" dirty="0">
                <a:solidFill>
                  <a:srgbClr val="0000FF"/>
                </a:solidFill>
              </a:rPr>
              <a:t>다시 실행하면 결과가 달라짐 </a:t>
            </a:r>
            <a:r>
              <a:rPr lang="en-US" altLang="ko-KR" sz="1400" dirty="0">
                <a:solidFill>
                  <a:srgbClr val="0000FF"/>
                </a:solidFill>
              </a:rPr>
              <a:t>(</a:t>
            </a:r>
            <a:r>
              <a:rPr lang="ko-KR" altLang="en-US" sz="1400" dirty="0">
                <a:solidFill>
                  <a:srgbClr val="0000FF"/>
                </a:solidFill>
              </a:rPr>
              <a:t>교차 검증을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>
                <a:solidFill>
                  <a:srgbClr val="0000FF"/>
                </a:solidFill>
              </a:rPr>
              <a:t>사용하면 결과에 대한 신뢰도 높아짐</a:t>
            </a:r>
            <a:r>
              <a:rPr lang="en-US" altLang="ko-KR" sz="1400" dirty="0">
                <a:solidFill>
                  <a:srgbClr val="0000FF"/>
                </a:solidFill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63416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5.1.2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딥러닝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소프트웨어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대표적인 </a:t>
            </a:r>
            <a:r>
              <a:rPr lang="ko-KR" altLang="en-US" dirty="0" err="1"/>
              <a:t>딥러닝</a:t>
            </a:r>
            <a:r>
              <a:rPr lang="ko-KR" altLang="en-US" dirty="0"/>
              <a:t> 소프트웨어</a:t>
            </a:r>
            <a:endParaRPr lang="en-US" altLang="ko-KR" dirty="0"/>
          </a:p>
          <a:p>
            <a:pPr lvl="1"/>
            <a:r>
              <a:rPr lang="ko-KR" altLang="en-US" dirty="0"/>
              <a:t>현재는 </a:t>
            </a:r>
            <a:r>
              <a:rPr lang="ko-KR" altLang="en-US" dirty="0" err="1"/>
              <a:t>텐서플로와</a:t>
            </a:r>
            <a:r>
              <a:rPr lang="ko-KR" altLang="en-US" dirty="0"/>
              <a:t> </a:t>
            </a:r>
            <a:r>
              <a:rPr lang="ko-KR" altLang="en-US" dirty="0" err="1"/>
              <a:t>파이토치가</a:t>
            </a:r>
            <a:r>
              <a:rPr lang="ko-KR" altLang="en-US" dirty="0"/>
              <a:t> 대세</a:t>
            </a:r>
            <a:endParaRPr lang="en-US" altLang="ko-KR" dirty="0"/>
          </a:p>
          <a:p>
            <a:pPr lvl="1"/>
            <a:r>
              <a:rPr lang="ko-KR" altLang="en-US" dirty="0"/>
              <a:t>대략 </a:t>
            </a:r>
            <a:r>
              <a:rPr lang="ko-KR" altLang="en-US" dirty="0" err="1"/>
              <a:t>텐서플로는</a:t>
            </a:r>
            <a:r>
              <a:rPr lang="ko-KR" altLang="en-US" dirty="0"/>
              <a:t> 기업</a:t>
            </a:r>
            <a:r>
              <a:rPr lang="en-US" altLang="ko-KR" dirty="0"/>
              <a:t>, </a:t>
            </a:r>
            <a:r>
              <a:rPr lang="ko-KR" altLang="en-US" dirty="0" err="1"/>
              <a:t>파이토치는</a:t>
            </a:r>
            <a:r>
              <a:rPr lang="ko-KR" altLang="en-US" dirty="0"/>
              <a:t> 대학 연구자들이 많이 사용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6142934"/>
            <a:ext cx="7526363" cy="5298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88840"/>
            <a:ext cx="6252899" cy="399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688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5.9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좋은 프로그래밍 스킬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프로그래밍 스킬의 중요성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프로그래밍을 못하면 아무런 인공지능 프로그램도 만들 수 없음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프로그래밍이 미숙하면 좋은 아이디어보다 디버깅에 에너지 소진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프로그래밍은 인공지능에서 충분조건은 아니지만 핵심 필요조건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 err="1"/>
              <a:t>모듈화하라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5-11]</a:t>
            </a:r>
            <a:r>
              <a:rPr lang="ko-KR" altLang="en-US" dirty="0"/>
              <a:t>의 </a:t>
            </a:r>
            <a:r>
              <a:rPr lang="en-US" altLang="ko-KR" dirty="0" err="1"/>
              <a:t>build_model</a:t>
            </a:r>
            <a:r>
              <a:rPr lang="en-US" altLang="ko-KR" dirty="0"/>
              <a:t> </a:t>
            </a:r>
            <a:r>
              <a:rPr lang="ko-KR" altLang="en-US" dirty="0"/>
              <a:t>함수가 좋은 사례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26~27</a:t>
            </a:r>
            <a:r>
              <a:rPr lang="ko-KR" altLang="en-US" dirty="0"/>
              <a:t>행의 </a:t>
            </a:r>
            <a:r>
              <a:rPr lang="en-US" altLang="ko-KR" dirty="0" err="1"/>
              <a:t>batch_siz</a:t>
            </a:r>
            <a:r>
              <a:rPr lang="ko-KR" altLang="en-US" dirty="0"/>
              <a:t>와 </a:t>
            </a:r>
            <a:r>
              <a:rPr lang="en-US" altLang="ko-KR" dirty="0" err="1"/>
              <a:t>n_epoch</a:t>
            </a:r>
            <a:r>
              <a:rPr lang="en-US" altLang="ko-KR" dirty="0"/>
              <a:t> </a:t>
            </a:r>
            <a:r>
              <a:rPr lang="ko-KR" altLang="en-US" dirty="0"/>
              <a:t>상수</a:t>
            </a:r>
            <a:r>
              <a:rPr lang="en-US" altLang="ko-KR" dirty="0"/>
              <a:t>(</a:t>
            </a:r>
            <a:r>
              <a:rPr lang="ko-KR" altLang="en-US" dirty="0"/>
              <a:t>상수로 정의해 놓고 여러 군데에서 활용</a:t>
            </a:r>
            <a:r>
              <a:rPr lang="en-US" altLang="ko-KR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언어의 좋은 특성을 최대한 활용하라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5-11]</a:t>
            </a:r>
            <a:r>
              <a:rPr lang="ko-KR" altLang="en-US" dirty="0"/>
              <a:t>의 </a:t>
            </a:r>
            <a:r>
              <a:rPr lang="en-US" altLang="ko-KR" dirty="0"/>
              <a:t>60</a:t>
            </a:r>
            <a:r>
              <a:rPr lang="ko-KR" altLang="en-US" dirty="0"/>
              <a:t>행 사례</a:t>
            </a:r>
            <a:r>
              <a:rPr lang="en-US" altLang="ko-KR" dirty="0"/>
              <a:t>(②</a:t>
            </a:r>
            <a:r>
              <a:rPr lang="ko-KR" altLang="en-US" dirty="0"/>
              <a:t>의 두 행을 간결하게 ①의 한 행으로 코딩</a:t>
            </a:r>
            <a:r>
              <a:rPr lang="en-US" altLang="ko-KR" dirty="0"/>
              <a:t>)</a:t>
            </a:r>
          </a:p>
          <a:p>
            <a:pPr marL="742950" lvl="2" indent="-45720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742950" lvl="2" indent="-457200"/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5157192"/>
            <a:ext cx="7296150" cy="3333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5805264"/>
            <a:ext cx="5553075" cy="6286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79718" y="5080333"/>
            <a:ext cx="408301" cy="48709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22218" y="5876043"/>
            <a:ext cx="408301" cy="48709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3998471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5.9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좋은 프로그래밍 스킬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57200" indent="-457200">
              <a:lnSpc>
                <a:spcPct val="100000"/>
              </a:lnSpc>
              <a:buFont typeface="+mj-lt"/>
              <a:buAutoNum type="arabicPeriod" startAt="3"/>
            </a:pPr>
            <a:r>
              <a:rPr lang="ko-KR" altLang="en-US" dirty="0" err="1"/>
              <a:t>점증적으로</a:t>
            </a:r>
            <a:r>
              <a:rPr lang="ko-KR" altLang="en-US" dirty="0"/>
              <a:t> 코딩하라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한번에 한가지 기능을 추가하고 옳게 작동하는지 확인하는 일을 반복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5-11]</a:t>
            </a:r>
            <a:r>
              <a:rPr lang="ko-KR" altLang="en-US" dirty="0"/>
              <a:t>의 그래프 그리는 </a:t>
            </a:r>
            <a:r>
              <a:rPr lang="en-US" altLang="ko-KR" dirty="0"/>
              <a:t>68~82</a:t>
            </a:r>
            <a:r>
              <a:rPr lang="ko-KR" altLang="en-US" dirty="0"/>
              <a:t>행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457200" indent="-457200">
              <a:lnSpc>
                <a:spcPct val="100000"/>
              </a:lnSpc>
              <a:buFont typeface="+mj-lt"/>
              <a:buAutoNum type="arabicPeriod" startAt="3"/>
            </a:pPr>
            <a:r>
              <a:rPr lang="ko-KR" altLang="en-US" dirty="0"/>
              <a:t>디자인 패턴을 몸에 배게 하라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다른 프로그램과 공유하는 디자인 패턴에 대한 눈썰미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457200" indent="-457200">
              <a:lnSpc>
                <a:spcPct val="100000"/>
              </a:lnSpc>
              <a:buFont typeface="+mj-lt"/>
              <a:buAutoNum type="arabicPeriod" startAt="3"/>
            </a:pPr>
            <a:r>
              <a:rPr lang="ko-KR" altLang="en-US" dirty="0"/>
              <a:t>도구에 한없이 익숙해져라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통합개발환경인 </a:t>
            </a:r>
            <a:r>
              <a:rPr lang="ko-KR" altLang="en-US" dirty="0" err="1"/>
              <a:t>스파이더</a:t>
            </a:r>
            <a:r>
              <a:rPr lang="ko-KR" altLang="en-US" dirty="0"/>
              <a:t> 사용법에 </a:t>
            </a:r>
            <a:r>
              <a:rPr lang="ko-KR" altLang="en-US" dirty="0" err="1"/>
              <a:t>익숙</a:t>
            </a:r>
            <a:endParaRPr lang="en-US" altLang="ko-KR" dirty="0"/>
          </a:p>
          <a:p>
            <a:pPr lvl="1"/>
            <a:r>
              <a:rPr lang="ko-KR" altLang="en-US" dirty="0"/>
              <a:t>라이브러리 사용에 </a:t>
            </a:r>
            <a:r>
              <a:rPr lang="ko-KR" altLang="en-US" dirty="0" err="1"/>
              <a:t>익숙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457200" indent="-457200">
              <a:lnSpc>
                <a:spcPct val="100000"/>
              </a:lnSpc>
              <a:buFont typeface="+mj-lt"/>
              <a:buAutoNum type="arabicPeriod" startAt="3"/>
            </a:pPr>
            <a:r>
              <a:rPr lang="ko-KR" altLang="en-US" dirty="0"/>
              <a:t>기초에 충실하라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파이썬의</a:t>
            </a:r>
            <a:r>
              <a:rPr lang="ko-KR" altLang="en-US" dirty="0"/>
              <a:t> 기초 </a:t>
            </a:r>
            <a:r>
              <a:rPr lang="ko-KR" altLang="en-US" dirty="0" err="1"/>
              <a:t>자료구조인</a:t>
            </a:r>
            <a:r>
              <a:rPr lang="ko-KR" altLang="en-US" dirty="0"/>
              <a:t> 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</a:t>
            </a:r>
            <a:endParaRPr lang="en-US" altLang="ko-KR" dirty="0"/>
          </a:p>
          <a:p>
            <a:pPr lvl="1"/>
            <a:r>
              <a:rPr lang="ko-KR" altLang="en-US" dirty="0"/>
              <a:t>중요한 라이브러리인 </a:t>
            </a:r>
            <a:r>
              <a:rPr lang="en-US" altLang="ko-KR" dirty="0" err="1"/>
              <a:t>numpy</a:t>
            </a:r>
            <a:endParaRPr lang="en-US" altLang="ko-KR" dirty="0"/>
          </a:p>
          <a:p>
            <a:pPr lvl="1"/>
            <a:r>
              <a:rPr lang="ko-KR" altLang="en-US" dirty="0"/>
              <a:t>기계 학습의</a:t>
            </a:r>
            <a:r>
              <a:rPr lang="en-US" altLang="ko-KR" dirty="0"/>
              <a:t> </a:t>
            </a:r>
            <a:r>
              <a:rPr lang="ko-KR" altLang="en-US" dirty="0"/>
              <a:t>기초 이론 등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marL="742950" lvl="2" indent="-45720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742950" lvl="2" indent="-457200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201805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5.10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교차 검증을 이용한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하이퍼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매개변수 최적화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</a:t>
            </a:r>
            <a:r>
              <a:rPr lang="en-US" altLang="ko-KR" dirty="0"/>
              <a:t> 5-11]</a:t>
            </a:r>
            <a:r>
              <a:rPr lang="ko-KR" altLang="en-US" dirty="0"/>
              <a:t>의 성능 측정에 대한 우려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성능 그래프를 보면 전반적으로 </a:t>
            </a:r>
            <a:r>
              <a:rPr lang="en-US" altLang="ko-KR" dirty="0"/>
              <a:t>Adam</a:t>
            </a:r>
            <a:r>
              <a:rPr lang="ko-KR" altLang="en-US" dirty="0"/>
              <a:t>이 우세한데 마지막 세대에서 </a:t>
            </a:r>
            <a:r>
              <a:rPr lang="en-US" altLang="ko-KR" dirty="0" err="1"/>
              <a:t>RMSprop</a:t>
            </a:r>
            <a:r>
              <a:rPr lang="ko-KR" altLang="en-US" dirty="0"/>
              <a:t>이 운이 좋게 우승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교차 검증은 우연을 배제하는데 효과적</a:t>
            </a:r>
            <a:r>
              <a:rPr lang="en-US" altLang="ko-KR" dirty="0"/>
              <a:t>(3.6.3</a:t>
            </a:r>
            <a:r>
              <a:rPr lang="ko-KR" altLang="en-US" dirty="0"/>
              <a:t>항</a:t>
            </a:r>
            <a:r>
              <a:rPr lang="en-US" altLang="ko-KR" dirty="0"/>
              <a:t>)</a:t>
            </a:r>
          </a:p>
          <a:p>
            <a:pPr marL="742950" lvl="2" indent="-457200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450182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5.10.1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교차 검증을 이용한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옵티마이저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선택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[</a:t>
            </a:r>
            <a:r>
              <a:rPr lang="ko-KR" altLang="en-US" dirty="0"/>
              <a:t>프로그램</a:t>
            </a:r>
            <a:r>
              <a:rPr lang="en-US" altLang="ko-KR" dirty="0"/>
              <a:t> 5-12]</a:t>
            </a:r>
            <a:r>
              <a:rPr lang="ko-KR" altLang="en-US" dirty="0"/>
              <a:t>는 교차 검증으로 성능 측정의 신뢰도 높임</a:t>
            </a:r>
            <a:endParaRPr lang="en-US" altLang="ko-KR" dirty="0"/>
          </a:p>
          <a:p>
            <a:pPr lvl="1"/>
            <a:r>
              <a:rPr lang="ko-KR" altLang="en-US" dirty="0" err="1"/>
              <a:t>텐서플로는</a:t>
            </a:r>
            <a:r>
              <a:rPr lang="ko-KR" altLang="en-US" dirty="0"/>
              <a:t> 교차 검증을 지원하는 함수가 없어 직접 작성해야 함</a:t>
            </a:r>
            <a:r>
              <a:rPr lang="en-US" altLang="ko-KR" dirty="0"/>
              <a:t>(42~51</a:t>
            </a:r>
            <a:r>
              <a:rPr lang="ko-KR" altLang="en-US" dirty="0"/>
              <a:t>행의 </a:t>
            </a:r>
            <a:r>
              <a:rPr lang="en-US" altLang="ko-KR" dirty="0" err="1"/>
              <a:t>cross_validation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k</a:t>
            </a:r>
            <a:r>
              <a:rPr lang="ko-KR" altLang="en-US" dirty="0"/>
              <a:t>개로 분할하는 일은 </a:t>
            </a:r>
            <a:r>
              <a:rPr lang="en-US" altLang="ko-KR" dirty="0" err="1"/>
              <a:t>sklearn</a:t>
            </a:r>
            <a:r>
              <a:rPr lang="ko-KR" altLang="en-US" dirty="0"/>
              <a:t>의 </a:t>
            </a:r>
            <a:r>
              <a:rPr lang="en-US" altLang="ko-KR" dirty="0" err="1"/>
              <a:t>KFold</a:t>
            </a:r>
            <a:r>
              <a:rPr lang="en-US" altLang="ko-KR" dirty="0"/>
              <a:t> </a:t>
            </a:r>
            <a:r>
              <a:rPr lang="ko-KR" altLang="en-US" dirty="0"/>
              <a:t>함수 이용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276872"/>
            <a:ext cx="6989343" cy="141291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36" y="3689789"/>
            <a:ext cx="6989343" cy="299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183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5.10.1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교차 검증을 이용한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옵티마이저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선택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71" y="1052736"/>
            <a:ext cx="7092081" cy="542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2826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48" y="2463088"/>
            <a:ext cx="6835291" cy="40783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21" y="1124745"/>
            <a:ext cx="6835291" cy="133769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5.10.1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교차 검증을 이용한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옵티마이저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선택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44008" y="3573016"/>
            <a:ext cx="2736304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 err="1">
                <a:solidFill>
                  <a:srgbClr val="0000FF"/>
                </a:solidFill>
              </a:rPr>
              <a:t>옵티마이저를</a:t>
            </a:r>
            <a:r>
              <a:rPr lang="ko-KR" altLang="en-US" sz="1400" dirty="0">
                <a:solidFill>
                  <a:srgbClr val="0000FF"/>
                </a:solidFill>
              </a:rPr>
              <a:t> 매개변수로 넘겨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 err="1">
                <a:solidFill>
                  <a:srgbClr val="0000FF"/>
                </a:solidFill>
              </a:rPr>
              <a:t>옵티마이저</a:t>
            </a:r>
            <a:r>
              <a:rPr lang="ko-KR" altLang="en-US" sz="1400" dirty="0">
                <a:solidFill>
                  <a:srgbClr val="0000FF"/>
                </a:solidFill>
              </a:rPr>
              <a:t> 각각을 교차 검증함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3779912" y="4149080"/>
            <a:ext cx="864096" cy="432048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076056" y="697514"/>
            <a:ext cx="2426443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 err="1">
                <a:solidFill>
                  <a:srgbClr val="0000FF"/>
                </a:solidFill>
              </a:rPr>
              <a:t>Kfold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함수를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이용하여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>
                <a:solidFill>
                  <a:srgbClr val="0000FF"/>
                </a:solidFill>
              </a:rPr>
              <a:t>훈련과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검증 집합으로 분할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4139954" y="1268760"/>
            <a:ext cx="936102" cy="50770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71663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980728"/>
            <a:ext cx="6573738" cy="564586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5.10.1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교차 검증을 이용한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옵티마이저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선택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91880" y="3132486"/>
            <a:ext cx="3669671" cy="59302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Adam</a:t>
            </a:r>
            <a:r>
              <a:rPr lang="ko-KR" altLang="en-US" sz="1400" dirty="0">
                <a:solidFill>
                  <a:srgbClr val="0000FF"/>
                </a:solidFill>
              </a:rPr>
              <a:t>이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en-US" altLang="ko-KR" sz="1400" dirty="0" err="1">
                <a:solidFill>
                  <a:srgbClr val="0000FF"/>
                </a:solidFill>
              </a:rPr>
              <a:t>RMSprop</a:t>
            </a:r>
            <a:r>
              <a:rPr lang="ko-KR" altLang="en-US" sz="1400" dirty="0">
                <a:solidFill>
                  <a:srgbClr val="0000FF"/>
                </a:solidFill>
              </a:rPr>
              <a:t>보다 </a:t>
            </a:r>
            <a:r>
              <a:rPr lang="en-US" altLang="ko-KR" sz="1400" dirty="0">
                <a:solidFill>
                  <a:srgbClr val="0000FF"/>
                </a:solidFill>
              </a:rPr>
              <a:t>1.74% </a:t>
            </a:r>
            <a:r>
              <a:rPr lang="ko-KR" altLang="en-US" sz="1400" dirty="0">
                <a:solidFill>
                  <a:srgbClr val="0000FF"/>
                </a:solidFill>
              </a:rPr>
              <a:t>우수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en-US" altLang="ko-KR" sz="1400" dirty="0">
                <a:solidFill>
                  <a:srgbClr val="0000FF"/>
                </a:solidFill>
              </a:rPr>
              <a:t>(</a:t>
            </a:r>
            <a:r>
              <a:rPr lang="ko-KR" altLang="en-US" sz="1400" dirty="0">
                <a:solidFill>
                  <a:srgbClr val="0000FF"/>
                </a:solidFill>
              </a:rPr>
              <a:t>교차 검증으로 얻었기 때문에 높은 신뢰도</a:t>
            </a:r>
            <a:r>
              <a:rPr lang="en-US" altLang="ko-KR" sz="1400" dirty="0">
                <a:solidFill>
                  <a:srgbClr val="0000FF"/>
                </a:solidFill>
              </a:rPr>
              <a:t>)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2771801" y="3295185"/>
            <a:ext cx="720079" cy="13381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4013546"/>
            <a:ext cx="3305622" cy="59302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박스 플롯은 </a:t>
            </a:r>
            <a:r>
              <a:rPr lang="ko-KR" altLang="en-US" sz="1400" dirty="0" err="1">
                <a:solidFill>
                  <a:srgbClr val="0000FF"/>
                </a:solidFill>
              </a:rPr>
              <a:t>아웃라이어</a:t>
            </a:r>
            <a:r>
              <a:rPr lang="en-US" altLang="ko-KR" sz="1400" dirty="0">
                <a:solidFill>
                  <a:srgbClr val="0000FF"/>
                </a:solidFill>
              </a:rPr>
              <a:t>, </a:t>
            </a:r>
            <a:r>
              <a:rPr lang="ko-KR" altLang="en-US" sz="1400" dirty="0">
                <a:solidFill>
                  <a:srgbClr val="0000FF"/>
                </a:solidFill>
              </a:rPr>
              <a:t>최저</a:t>
            </a:r>
            <a:r>
              <a:rPr lang="en-US" altLang="ko-KR" sz="1400" dirty="0">
                <a:solidFill>
                  <a:srgbClr val="0000FF"/>
                </a:solidFill>
              </a:rPr>
              <a:t>, </a:t>
            </a:r>
            <a:r>
              <a:rPr lang="ko-KR" altLang="en-US" sz="1400" dirty="0">
                <a:solidFill>
                  <a:srgbClr val="0000FF"/>
                </a:solidFill>
              </a:rPr>
              <a:t>최대</a:t>
            </a:r>
            <a:r>
              <a:rPr lang="en-US" altLang="ko-KR" sz="1400" dirty="0">
                <a:solidFill>
                  <a:srgbClr val="0000FF"/>
                </a:solidFill>
              </a:rPr>
              <a:t>, </a:t>
            </a:r>
          </a:p>
          <a:p>
            <a:r>
              <a:rPr lang="ko-KR" altLang="en-US" sz="1400" dirty="0">
                <a:solidFill>
                  <a:srgbClr val="0000FF"/>
                </a:solidFill>
              </a:rPr>
              <a:t>평균</a:t>
            </a:r>
            <a:r>
              <a:rPr lang="en-US" altLang="ko-KR" sz="1400" dirty="0">
                <a:solidFill>
                  <a:srgbClr val="0000FF"/>
                </a:solidFill>
              </a:rPr>
              <a:t>, 1/4, 3/4</a:t>
            </a:r>
            <a:r>
              <a:rPr lang="ko-KR" altLang="en-US" sz="1400" dirty="0">
                <a:solidFill>
                  <a:srgbClr val="0000FF"/>
                </a:solidFill>
              </a:rPr>
              <a:t>을 표시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4716016" y="4317534"/>
            <a:ext cx="432049" cy="26359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8575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5.10.2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과다한 계산 시간과 해결책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교차 검증은 많은 시간 소요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5-12] </a:t>
            </a:r>
            <a:r>
              <a:rPr lang="ko-KR" altLang="en-US" dirty="0"/>
              <a:t>계산 시간 분석</a:t>
            </a:r>
            <a:endParaRPr lang="en-US" altLang="ko-KR" dirty="0"/>
          </a:p>
          <a:p>
            <a:pPr lvl="2"/>
            <a:r>
              <a:rPr lang="en-US" altLang="ko-KR" dirty="0"/>
              <a:t>44~50</a:t>
            </a:r>
            <a:r>
              <a:rPr lang="ko-KR" altLang="en-US" dirty="0"/>
              <a:t>행의 </a:t>
            </a:r>
            <a:r>
              <a:rPr lang="en-US" altLang="ko-KR" dirty="0"/>
              <a:t>for</a:t>
            </a:r>
            <a:r>
              <a:rPr lang="ko-KR" altLang="en-US" dirty="0"/>
              <a:t>문은 </a:t>
            </a:r>
            <a:r>
              <a:rPr lang="en-US" altLang="ko-KR" dirty="0"/>
              <a:t>k</a:t>
            </a:r>
            <a:r>
              <a:rPr lang="ko-KR" altLang="en-US" dirty="0"/>
              <a:t>번 반복</a:t>
            </a:r>
            <a:r>
              <a:rPr lang="en-US" altLang="ko-KR" dirty="0"/>
              <a:t>. 49</a:t>
            </a:r>
            <a:r>
              <a:rPr lang="ko-KR" altLang="en-US" dirty="0"/>
              <a:t>행의 </a:t>
            </a:r>
            <a:r>
              <a:rPr lang="en-US" altLang="ko-KR" dirty="0"/>
              <a:t>fit </a:t>
            </a:r>
            <a:r>
              <a:rPr lang="ko-KR" altLang="en-US" dirty="0"/>
              <a:t>함수는 가장 많은 시간 소요</a:t>
            </a:r>
            <a:r>
              <a:rPr lang="en-US" altLang="ko-KR" dirty="0"/>
              <a:t>. fit</a:t>
            </a:r>
            <a:r>
              <a:rPr lang="ko-KR" altLang="en-US" dirty="0"/>
              <a:t>가 소요하는 시간을 </a:t>
            </a:r>
            <a:r>
              <a:rPr lang="en-US" altLang="ko-KR" dirty="0"/>
              <a:t>t</a:t>
            </a:r>
            <a:r>
              <a:rPr lang="ko-KR" altLang="en-US" dirty="0" err="1"/>
              <a:t>라하면</a:t>
            </a:r>
            <a:r>
              <a:rPr lang="ko-KR" altLang="en-US" dirty="0"/>
              <a:t> </a:t>
            </a:r>
            <a:r>
              <a:rPr lang="en-US" altLang="ko-KR" dirty="0"/>
              <a:t>k*t</a:t>
            </a:r>
            <a:r>
              <a:rPr lang="ko-KR" altLang="en-US" dirty="0"/>
              <a:t>만큼</a:t>
            </a:r>
            <a:r>
              <a:rPr lang="en-US" altLang="ko-KR" dirty="0"/>
              <a:t> </a:t>
            </a:r>
            <a:r>
              <a:rPr lang="ko-KR" altLang="en-US" dirty="0"/>
              <a:t>지나야</a:t>
            </a:r>
            <a:r>
              <a:rPr lang="en-US" altLang="ko-KR" dirty="0"/>
              <a:t> </a:t>
            </a:r>
            <a:r>
              <a:rPr lang="ko-KR" altLang="en-US" dirty="0" err="1"/>
              <a:t>옵티마이저</a:t>
            </a:r>
            <a:r>
              <a:rPr lang="ko-KR" altLang="en-US" dirty="0"/>
              <a:t> 하나 처리</a:t>
            </a:r>
            <a:endParaRPr lang="en-US" altLang="ko-KR" dirty="0"/>
          </a:p>
          <a:p>
            <a:pPr lvl="2"/>
            <a:r>
              <a:rPr lang="ko-KR" altLang="en-US" dirty="0" err="1"/>
              <a:t>옵티마이저가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개이므로 </a:t>
            </a:r>
            <a:r>
              <a:rPr lang="en-US" altLang="ko-KR" dirty="0"/>
              <a:t>4kt </a:t>
            </a:r>
            <a:r>
              <a:rPr lang="ko-KR" altLang="en-US" dirty="0"/>
              <a:t>시간 소요</a:t>
            </a:r>
            <a:r>
              <a:rPr lang="en-US" altLang="ko-KR" dirty="0"/>
              <a:t>(t=5</a:t>
            </a:r>
            <a:r>
              <a:rPr lang="ko-KR" altLang="en-US" dirty="0"/>
              <a:t>분</a:t>
            </a:r>
            <a:r>
              <a:rPr lang="en-US" altLang="ko-KR" dirty="0"/>
              <a:t>,k=5</a:t>
            </a:r>
            <a:r>
              <a:rPr lang="ko-KR" altLang="en-US" dirty="0"/>
              <a:t>라면</a:t>
            </a:r>
            <a:r>
              <a:rPr lang="en-US" altLang="ko-KR" dirty="0"/>
              <a:t> 4*5*5=100</a:t>
            </a:r>
            <a:r>
              <a:rPr lang="ko-KR" altLang="en-US" dirty="0"/>
              <a:t>분 소요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k=10</a:t>
            </a:r>
            <a:r>
              <a:rPr lang="ko-KR" altLang="en-US" dirty="0"/>
              <a:t>으로 늘리고</a:t>
            </a:r>
            <a:r>
              <a:rPr lang="en-US" altLang="ko-KR" dirty="0"/>
              <a:t> </a:t>
            </a:r>
            <a:r>
              <a:rPr lang="en-US" altLang="ko-KR" dirty="0" err="1"/>
              <a:t>n_epoch</a:t>
            </a:r>
            <a:r>
              <a:rPr lang="ko-KR" altLang="en-US" dirty="0"/>
              <a:t>을 </a:t>
            </a:r>
            <a:r>
              <a:rPr lang="en-US" altLang="ko-KR" dirty="0"/>
              <a:t>20</a:t>
            </a:r>
            <a:r>
              <a:rPr lang="ko-KR" altLang="en-US" dirty="0"/>
              <a:t>에서 </a:t>
            </a:r>
            <a:r>
              <a:rPr lang="en-US" altLang="ko-KR" dirty="0"/>
              <a:t>100</a:t>
            </a:r>
            <a:r>
              <a:rPr lang="ko-KR" altLang="en-US" dirty="0"/>
              <a:t>으로 늘리면 </a:t>
            </a:r>
            <a:r>
              <a:rPr lang="en-US" altLang="ko-KR" dirty="0"/>
              <a:t>1000</a:t>
            </a:r>
            <a:r>
              <a:rPr lang="ko-KR" altLang="en-US" dirty="0"/>
              <a:t>분</a:t>
            </a:r>
            <a:r>
              <a:rPr lang="en-US" altLang="ko-KR" dirty="0"/>
              <a:t>(</a:t>
            </a:r>
            <a:r>
              <a:rPr lang="ko-KR" altLang="en-US" dirty="0"/>
              <a:t>약 </a:t>
            </a:r>
            <a:r>
              <a:rPr lang="en-US" altLang="ko-KR" dirty="0"/>
              <a:t>16.6</a:t>
            </a:r>
            <a:r>
              <a:rPr lang="ko-KR" altLang="en-US" dirty="0"/>
              <a:t>시간</a:t>
            </a:r>
            <a:r>
              <a:rPr lang="en-US" altLang="ko-KR" dirty="0"/>
              <a:t>) </a:t>
            </a:r>
            <a:r>
              <a:rPr lang="ko-KR" altLang="en-US" dirty="0"/>
              <a:t>소요</a:t>
            </a:r>
            <a:endParaRPr lang="en-US" altLang="ko-KR" dirty="0"/>
          </a:p>
          <a:p>
            <a:pPr lvl="2"/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실제에서는</a:t>
            </a:r>
            <a:endParaRPr lang="en-US" altLang="ko-KR" dirty="0"/>
          </a:p>
          <a:p>
            <a:pPr lvl="1"/>
            <a:r>
              <a:rPr lang="ko-KR" altLang="en-US" dirty="0"/>
              <a:t>데이터 크기가 </a:t>
            </a:r>
            <a:r>
              <a:rPr lang="en-US" altLang="ko-KR" dirty="0"/>
              <a:t>MNIST</a:t>
            </a:r>
            <a:r>
              <a:rPr lang="ko-KR" altLang="en-US" dirty="0"/>
              <a:t>에 비해 수십</a:t>
            </a:r>
            <a:r>
              <a:rPr lang="en-US" altLang="ko-KR" dirty="0"/>
              <a:t>~</a:t>
            </a:r>
            <a:r>
              <a:rPr lang="ko-KR" altLang="en-US" dirty="0"/>
              <a:t>수백 배</a:t>
            </a:r>
            <a:endParaRPr lang="en-US" altLang="ko-KR" dirty="0"/>
          </a:p>
          <a:p>
            <a:pPr lvl="1"/>
            <a:r>
              <a:rPr lang="ko-KR" altLang="en-US" dirty="0"/>
              <a:t>더 많은 </a:t>
            </a:r>
            <a:r>
              <a:rPr lang="ko-KR" altLang="en-US" dirty="0" err="1"/>
              <a:t>하이퍼</a:t>
            </a:r>
            <a:r>
              <a:rPr lang="ko-KR" altLang="en-US" dirty="0"/>
              <a:t> 매개변수를 동시에 최적화</a:t>
            </a:r>
            <a:endParaRPr lang="en-US" altLang="ko-KR" dirty="0"/>
          </a:p>
          <a:p>
            <a:pPr lvl="2"/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 err="1"/>
              <a:t>옵티마이저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 err="1"/>
              <a:t>학습률</a:t>
            </a:r>
            <a:r>
              <a:rPr lang="ko-KR" altLang="en-US" dirty="0"/>
              <a:t> </a:t>
            </a:r>
            <a:r>
              <a:rPr lang="en-US" altLang="ko-KR" dirty="0"/>
              <a:t>7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 err="1"/>
              <a:t>미니배치</a:t>
            </a:r>
            <a:r>
              <a:rPr lang="ko-KR" altLang="en-US" dirty="0"/>
              <a:t> 크기 </a:t>
            </a:r>
            <a:r>
              <a:rPr lang="en-US" altLang="ko-KR" dirty="0"/>
              <a:t>6</a:t>
            </a:r>
            <a:r>
              <a:rPr lang="ko-KR" altLang="en-US" dirty="0"/>
              <a:t>개라면 총 </a:t>
            </a:r>
            <a:r>
              <a:rPr lang="en-US" altLang="ko-KR" dirty="0"/>
              <a:t>168</a:t>
            </a:r>
            <a:r>
              <a:rPr lang="ko-KR" altLang="en-US" dirty="0"/>
              <a:t>개의 조합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해결책</a:t>
            </a:r>
            <a:endParaRPr lang="en-US" altLang="ko-KR" dirty="0"/>
          </a:p>
          <a:p>
            <a:pPr lvl="1"/>
            <a:r>
              <a:rPr lang="en-US" altLang="ko-KR" dirty="0"/>
              <a:t>GPU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/>
            <a:r>
              <a:rPr lang="ko-KR" altLang="en-US"/>
              <a:t>욕심을 버림</a:t>
            </a:r>
            <a:r>
              <a:rPr lang="en-US" altLang="ko-KR"/>
              <a:t>(</a:t>
            </a:r>
            <a:r>
              <a:rPr lang="ko-KR" altLang="en-US" dirty="0"/>
              <a:t>경험을 통해 조합의 수를 축소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5173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5.1.2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딥러닝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소프트웨어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구글 트렌드를 통한 </a:t>
            </a:r>
            <a:r>
              <a:rPr lang="ko-KR" altLang="en-US" dirty="0" err="1"/>
              <a:t>텐서플로와</a:t>
            </a:r>
            <a:r>
              <a:rPr lang="ko-KR" altLang="en-US" dirty="0"/>
              <a:t> </a:t>
            </a:r>
            <a:r>
              <a:rPr lang="ko-KR" altLang="en-US" dirty="0" err="1"/>
              <a:t>파이토치의</a:t>
            </a:r>
            <a:r>
              <a:rPr lang="ko-KR" altLang="en-US" dirty="0"/>
              <a:t> 영향력 비교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이 책은 </a:t>
            </a:r>
            <a:r>
              <a:rPr lang="ko-KR" altLang="en-US" dirty="0" err="1"/>
              <a:t>텐서플로를</a:t>
            </a:r>
            <a:r>
              <a:rPr lang="ko-KR" altLang="en-US" dirty="0"/>
              <a:t> 채택하여 프로그래밍 실습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348880"/>
            <a:ext cx="7812360" cy="242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55868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4275</TotalTime>
  <Words>3155</Words>
  <Application>Microsoft Office PowerPoint</Application>
  <PresentationFormat>화면 슬라이드 쇼(4:3)</PresentationFormat>
  <Paragraphs>528</Paragraphs>
  <Slides>87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87</vt:i4>
      </vt:variant>
    </vt:vector>
  </HeadingPairs>
  <TitlesOfParts>
    <vt:vector size="95" baseType="lpstr">
      <vt:lpstr>맑은 고딕</vt:lpstr>
      <vt:lpstr>나눔손글씨 펜</vt:lpstr>
      <vt:lpstr>Wingdings</vt:lpstr>
      <vt:lpstr>Times New Roman</vt:lpstr>
      <vt:lpstr>Cambria Math</vt:lpstr>
      <vt:lpstr>Arial</vt:lpstr>
      <vt:lpstr>HY견고딕</vt:lpstr>
      <vt:lpstr>1_Office 테마</vt:lpstr>
      <vt:lpstr>5장</vt:lpstr>
      <vt:lpstr>Preview</vt:lpstr>
      <vt:lpstr>5.1 딥러닝의 등장</vt:lpstr>
      <vt:lpstr>5.1.1 딥러닝의 기술 혁신</vt:lpstr>
      <vt:lpstr>5.1.1 딥러닝의 기술 혁신</vt:lpstr>
      <vt:lpstr>5.1.1 딥러닝의 기술 혁신</vt:lpstr>
      <vt:lpstr>5.1.1 딥러닝의 기술 혁신</vt:lpstr>
      <vt:lpstr>5.1.2 딥러닝 소프트웨어</vt:lpstr>
      <vt:lpstr>5.1.2 딥러닝 소프트웨어</vt:lpstr>
      <vt:lpstr>5.2 텐서플로 개념 익히기</vt:lpstr>
      <vt:lpstr>5.2.1 텐서플로와 넘파이의 호환</vt:lpstr>
      <vt:lpstr>5.2.1 텐서플로와 넘파이의 호환</vt:lpstr>
      <vt:lpstr>5.2.1 텐서플로와 넘파이의 호환</vt:lpstr>
      <vt:lpstr>5.2.1 텐서플로와 넘파이의 호환</vt:lpstr>
      <vt:lpstr>5.2.2 텐서 이해하기</vt:lpstr>
      <vt:lpstr>5.2.2 텐서 이해하기</vt:lpstr>
      <vt:lpstr>5.2.2 텐서 이해하기</vt:lpstr>
      <vt:lpstr>5.2.2 텐서 이해하기</vt:lpstr>
      <vt:lpstr>5.3 텐서플로 프로그래밍 기초</vt:lpstr>
      <vt:lpstr>5.3.1 sklearn의 표현력 한계</vt:lpstr>
      <vt:lpstr>5.3.2 텐서플로로 퍼셉트론 프로그래밍</vt:lpstr>
      <vt:lpstr>5.3.2 텐서플로로 퍼셉트론 프로그래밍</vt:lpstr>
      <vt:lpstr>5.3.2 텐서플로로 퍼셉트론 프로그래밍</vt:lpstr>
      <vt:lpstr>5.3.3 케라스 프로그래밍</vt:lpstr>
      <vt:lpstr>5.3.3 케라스 프로그래밍</vt:lpstr>
      <vt:lpstr>5.3.3 케라스 프로그래밍</vt:lpstr>
      <vt:lpstr>5.3.3 케라스 프로그래밍</vt:lpstr>
      <vt:lpstr>5.3.3 케라스 프로그래밍</vt:lpstr>
      <vt:lpstr>5.3.3 케라스 프로그래밍</vt:lpstr>
      <vt:lpstr>5.4 텐서플로로 다층 퍼셉트론 프로그래밍</vt:lpstr>
      <vt:lpstr>5.4.1 MNIST 인식</vt:lpstr>
      <vt:lpstr>5.4.1 MNIST 인식</vt:lpstr>
      <vt:lpstr>5.4.1 MNIST 인식</vt:lpstr>
      <vt:lpstr>5.4.1 MNIST 인식</vt:lpstr>
      <vt:lpstr>5.4.2 학습 곡선 시각화</vt:lpstr>
      <vt:lpstr>5.4.2 학습 곡선 시각화</vt:lpstr>
      <vt:lpstr>5.4.3 fashion MNIST 인식</vt:lpstr>
      <vt:lpstr>5.4.3 fashion MNIST 인식</vt:lpstr>
      <vt:lpstr>5.4.3 fashion MNIST 인식</vt:lpstr>
      <vt:lpstr>5.5 깊은 다층 퍼셉트론</vt:lpstr>
      <vt:lpstr>5.5.1 구조와 동작</vt:lpstr>
      <vt:lpstr>5.5.1 구조와 동작</vt:lpstr>
      <vt:lpstr>5.5.1 구조와 동작</vt:lpstr>
      <vt:lpstr>5.5.2 오류 역전파 알고리즘</vt:lpstr>
      <vt:lpstr>5.5.3 깊은 다층 퍼셉트론 프로그래밍</vt:lpstr>
      <vt:lpstr>5.5.3 깊은 다층 퍼셉트론 프로그래밍</vt:lpstr>
      <vt:lpstr>5.5.3 깊은 다층 퍼셉트론 프로그래밍</vt:lpstr>
      <vt:lpstr>5.5.3 깊은 다층 퍼셉트론 프로그래밍</vt:lpstr>
      <vt:lpstr>5.5.4 가중치 초기화 방법</vt:lpstr>
      <vt:lpstr>5.5.4 가중치 초기화 방법</vt:lpstr>
      <vt:lpstr>5.6 딥러닝의 학습 전략</vt:lpstr>
      <vt:lpstr>5.6.1 그레이디언트 소멸 문제와 해결책</vt:lpstr>
      <vt:lpstr>5.6.1 그레이디언트 소멸 문제와 해결책</vt:lpstr>
      <vt:lpstr>5.6.1 그레이디언트 소멸 문제와 해결책</vt:lpstr>
      <vt:lpstr>5.6.2 과잉 적합과 과잉 적합 회피 전략</vt:lpstr>
      <vt:lpstr>5.6.2 과잉 적합과 과잉 적합 회피 전략</vt:lpstr>
      <vt:lpstr>5.6.2 과잉 적합과 과잉 적합 회피 전략</vt:lpstr>
      <vt:lpstr>5.6.2 과잉 적합과 과잉 적합 회피 전략</vt:lpstr>
      <vt:lpstr>5.7 딥러닝이 사용하는 손실 함수</vt:lpstr>
      <vt:lpstr>5.7.1 평균제곱오차</vt:lpstr>
      <vt:lpstr>5.7.2 교차 엔트로피</vt:lpstr>
      <vt:lpstr>5.7.2 교차 엔트로피</vt:lpstr>
      <vt:lpstr>5.7.3 손실 함수의 성능 비교 실험</vt:lpstr>
      <vt:lpstr>5.7.3 손실 함수의 성능 비교 실험</vt:lpstr>
      <vt:lpstr>5.7.3 손실 함수의 성능 비교 실험</vt:lpstr>
      <vt:lpstr>5.7.3 손실 함수의 성능 비교 실험</vt:lpstr>
      <vt:lpstr>5.7.3 손실 함수의 성능 비교 실험</vt:lpstr>
      <vt:lpstr>5.8 딥러닝이 사용하는 옵티마이저</vt:lpstr>
      <vt:lpstr>5.8.1 모멘텀을 적용한 옵티마이저</vt:lpstr>
      <vt:lpstr>5.8.1 모멘텀을 적용한 옵티마이저</vt:lpstr>
      <vt:lpstr>5.8.1 모멘텀을 적용한 옵티마이저</vt:lpstr>
      <vt:lpstr>5.8.2 적응적 학습률을 적용한 옵티마이저</vt:lpstr>
      <vt:lpstr>5.8.2 적응적 학습률을 적용한 옵티마이저</vt:lpstr>
      <vt:lpstr>5.8.2 적응적 학습률을 적용한 옵티마이저</vt:lpstr>
      <vt:lpstr>5.8.3 옵티마이저의 성능 비교 실험</vt:lpstr>
      <vt:lpstr>5.8.3 옵티마이저의 성능 비교 실험</vt:lpstr>
      <vt:lpstr>5.8.3 옵티마이저의 성능 비교 실험</vt:lpstr>
      <vt:lpstr>5.8.3 옵티마이저의 성능 비교 실험</vt:lpstr>
      <vt:lpstr>5.8.3 옵티마이저의 성능 비교 실험</vt:lpstr>
      <vt:lpstr>5.9 좋은 프로그래밍 스킬</vt:lpstr>
      <vt:lpstr>5.9 좋은 프로그래밍 스킬</vt:lpstr>
      <vt:lpstr>5.10 교차 검증을 이용한 하이퍼 매개변수 최적화</vt:lpstr>
      <vt:lpstr>5.10.1 교차 검증을 이용한 옵티마이저 선택</vt:lpstr>
      <vt:lpstr>5.10.1 교차 검증을 이용한 옵티마이저 선택</vt:lpstr>
      <vt:lpstr>5.10.1 교차 검증을 이용한 옵티마이저 선택</vt:lpstr>
      <vt:lpstr>5.10.1 교차 검증을 이용한 옵티마이저 선택</vt:lpstr>
      <vt:lpstr>5.10.2 과다한 계산 시간과 해결책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석유리</cp:lastModifiedBy>
  <cp:revision>411</cp:revision>
  <dcterms:created xsi:type="dcterms:W3CDTF">2006-10-05T04:04:58Z</dcterms:created>
  <dcterms:modified xsi:type="dcterms:W3CDTF">2024-09-30T06:54:47Z</dcterms:modified>
</cp:coreProperties>
</file>